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80" r:id="rId4"/>
    <p:sldId id="299" r:id="rId5"/>
    <p:sldId id="300" r:id="rId6"/>
    <p:sldId id="258" r:id="rId7"/>
    <p:sldId id="370" r:id="rId8"/>
    <p:sldId id="371" r:id="rId9"/>
    <p:sldId id="372" r:id="rId10"/>
    <p:sldId id="373" r:id="rId11"/>
    <p:sldId id="374" r:id="rId12"/>
    <p:sldId id="375" r:id="rId13"/>
    <p:sldId id="376" r:id="rId14"/>
    <p:sldId id="259" r:id="rId15"/>
    <p:sldId id="260" r:id="rId16"/>
    <p:sldId id="261" r:id="rId17"/>
    <p:sldId id="262" r:id="rId18"/>
    <p:sldId id="263" r:id="rId19"/>
    <p:sldId id="274" r:id="rId20"/>
    <p:sldId id="264" r:id="rId21"/>
    <p:sldId id="265" r:id="rId22"/>
    <p:sldId id="267" r:id="rId23"/>
    <p:sldId id="278" r:id="rId24"/>
    <p:sldId id="266" r:id="rId25"/>
    <p:sldId id="270" r:id="rId26"/>
    <p:sldId id="271" r:id="rId27"/>
    <p:sldId id="273" r:id="rId28"/>
    <p:sldId id="279" r:id="rId29"/>
    <p:sldId id="275" r:id="rId30"/>
    <p:sldId id="276" r:id="rId31"/>
    <p:sldId id="277" r:id="rId32"/>
    <p:sldId id="272" r:id="rId33"/>
    <p:sldId id="281" r:id="rId34"/>
    <p:sldId id="268" r:id="rId35"/>
    <p:sldId id="269" r:id="rId36"/>
  </p:sldIdLst>
  <p:sldSz cx="12192000" cy="6858000"/>
  <p:notesSz cx="6858000" cy="994727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5" d="100"/>
          <a:sy n="75" d="100"/>
        </p:scale>
        <p:origin x="874" y="43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40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1625600" y="3886200"/>
            <a:ext cx="9144000" cy="990600"/>
          </a:xfrm>
        </p:spPr>
        <p:txBody>
          <a:bodyPr anchor="t" anchorCtr="0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625600" y="5124450"/>
            <a:ext cx="9144000" cy="5334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8534400" y="6355080"/>
            <a:ext cx="3048000" cy="365760"/>
          </a:xfrm>
        </p:spPr>
        <p:txBody>
          <a:bodyPr/>
          <a:lstStyle>
            <a:lvl1pPr>
              <a:defRPr sz="1400"/>
            </a:lvl1pPr>
          </a:lstStyle>
          <a:p>
            <a:fld id="{993CDBC8-8CAF-4827-82BA-B20F380AF993}" type="datetimeFigureOut">
              <a:rPr lang="ru-RU" smtClean="0"/>
              <a:pPr/>
              <a:t>12.11.2025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3864864" y="6355080"/>
            <a:ext cx="4632960" cy="365760"/>
          </a:xfrm>
        </p:spPr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1621536" y="6355080"/>
            <a:ext cx="1625600" cy="365760"/>
          </a:xfrm>
        </p:spPr>
        <p:txBody>
          <a:bodyPr/>
          <a:lstStyle/>
          <a:p>
            <a:fld id="{D3D080C6-F23F-46C6-8B8E-D95628F970F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1206500" y="3648075"/>
            <a:ext cx="97536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33" name="Прямоугольник 32"/>
          <p:cNvSpPr/>
          <p:nvPr/>
        </p:nvSpPr>
        <p:spPr>
          <a:xfrm>
            <a:off x="1219200" y="5048250"/>
            <a:ext cx="9753600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22" name="Прямоугольник 21"/>
          <p:cNvSpPr/>
          <p:nvPr/>
        </p:nvSpPr>
        <p:spPr>
          <a:xfrm>
            <a:off x="1206500" y="3648075"/>
            <a:ext cx="3048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32" name="Прямоугольник 31"/>
          <p:cNvSpPr/>
          <p:nvPr/>
        </p:nvSpPr>
        <p:spPr>
          <a:xfrm>
            <a:off x="1219200" y="5048250"/>
            <a:ext cx="30480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CDBC8-8CAF-4827-82BA-B20F380AF993}" type="datetimeFigureOut">
              <a:rPr lang="ru-RU" smtClean="0"/>
              <a:pPr/>
              <a:t>12.11.2025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D080C6-F23F-46C6-8B8E-D95628F970F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CDBC8-8CAF-4827-82BA-B20F380AF993}" type="datetimeFigureOut">
              <a:rPr lang="ru-RU" smtClean="0"/>
              <a:pPr/>
              <a:t>12.11.2025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D080C6-F23F-46C6-8B8E-D95628F970F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609600" y="6353175"/>
            <a:ext cx="109728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sz="1800"/>
          </a:p>
        </p:txBody>
      </p:sp>
      <p:sp>
        <p:nvSpPr>
          <p:cNvPr id="8" name="Равнобедренный треугольник 7"/>
          <p:cNvSpPr>
            <a:spLocks noChangeAspect="1"/>
          </p:cNvSpPr>
          <p:nvPr/>
        </p:nvSpPr>
        <p:spPr>
          <a:xfrm rot="5400000">
            <a:off x="590609" y="6447423"/>
            <a:ext cx="190849" cy="160419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5400000">
            <a:off x="5814836" y="3201952"/>
            <a:ext cx="585216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sz="180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CDBC8-8CAF-4827-82BA-B20F380AF993}" type="datetimeFigureOut">
              <a:rPr lang="ru-RU" smtClean="0"/>
              <a:pPr/>
              <a:t>12.11.2025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D080C6-F23F-46C6-8B8E-D95628F970F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609600" y="1219200"/>
            <a:ext cx="10972800" cy="493776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25600" y="2971800"/>
            <a:ext cx="9144000" cy="1066800"/>
          </a:xfrm>
        </p:spPr>
        <p:txBody>
          <a:bodyPr anchor="t" anchorCtr="0"/>
          <a:lstStyle>
            <a:lvl1pPr algn="r">
              <a:buNone/>
              <a:defRPr sz="3200" b="0" cap="none" baseline="0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727200" y="4267200"/>
            <a:ext cx="9042400" cy="1143000"/>
          </a:xfrm>
        </p:spPr>
        <p:txBody>
          <a:bodyPr anchor="t" anchorCtr="0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8534400" y="6355080"/>
            <a:ext cx="3048000" cy="365760"/>
          </a:xfrm>
        </p:spPr>
        <p:txBody>
          <a:bodyPr/>
          <a:lstStyle/>
          <a:p>
            <a:fld id="{993CDBC8-8CAF-4827-82BA-B20F380AF993}" type="datetimeFigureOut">
              <a:rPr lang="ru-RU" smtClean="0"/>
              <a:pPr/>
              <a:t>12.11.2025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864864" y="6355080"/>
            <a:ext cx="4632960" cy="365760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426464" y="6355080"/>
            <a:ext cx="2027936" cy="365760"/>
          </a:xfrm>
        </p:spPr>
        <p:txBody>
          <a:bodyPr/>
          <a:lstStyle/>
          <a:p>
            <a:fld id="{D3D080C6-F23F-46C6-8B8E-D95628F970F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1219200" y="2819400"/>
            <a:ext cx="97536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8" name="Прямоугольник 7"/>
          <p:cNvSpPr/>
          <p:nvPr/>
        </p:nvSpPr>
        <p:spPr>
          <a:xfrm>
            <a:off x="1219200" y="2819400"/>
            <a:ext cx="3048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28600"/>
            <a:ext cx="10972800" cy="914400"/>
          </a:xfrm>
        </p:spPr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CDBC8-8CAF-4827-82BA-B20F380AF993}" type="datetimeFigureOut">
              <a:rPr lang="ru-RU" smtClean="0"/>
              <a:pPr/>
              <a:t>12.11.2025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D080C6-F23F-46C6-8B8E-D95628F970F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609600" y="1219200"/>
            <a:ext cx="5388864" cy="493776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6176264" y="1216152"/>
            <a:ext cx="5388864" cy="493776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28600"/>
            <a:ext cx="109728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285875"/>
            <a:ext cx="5386917" cy="685800"/>
          </a:xfrm>
          <a:noFill/>
          <a:ln>
            <a:noFill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6197601" y="1295400"/>
            <a:ext cx="5389033" cy="685800"/>
          </a:xfrm>
          <a:noFill/>
          <a:ln>
            <a:noFill/>
          </a:ln>
        </p:spPr>
        <p:txBody>
          <a:bodyPr lIns="91440" anchor="b" anchorCtr="0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CDBC8-8CAF-4827-82BA-B20F380AF993}" type="datetimeFigureOut">
              <a:rPr lang="ru-RU" smtClean="0"/>
              <a:pPr/>
              <a:t>12.11.2025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D080C6-F23F-46C6-8B8E-D95628F970F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609600" y="2133600"/>
            <a:ext cx="5384800" cy="40386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6197600" y="2133600"/>
            <a:ext cx="5384800" cy="40386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28600"/>
            <a:ext cx="10972800" cy="914400"/>
          </a:xfrm>
        </p:spPr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CDBC8-8CAF-4827-82BA-B20F380AF993}" type="datetimeFigureOut">
              <a:rPr lang="ru-RU" smtClean="0"/>
              <a:pPr/>
              <a:t>12.11.2025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D080C6-F23F-46C6-8B8E-D95628F970F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Равнобедренный треугольник 5"/>
          <p:cNvSpPr>
            <a:spLocks noChangeAspect="1"/>
          </p:cNvSpPr>
          <p:nvPr/>
        </p:nvSpPr>
        <p:spPr>
          <a:xfrm rot="5400000">
            <a:off x="590609" y="6447423"/>
            <a:ext cx="190849" cy="160419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CDBC8-8CAF-4827-82BA-B20F380AF993}" type="datetimeFigureOut">
              <a:rPr lang="ru-RU" smtClean="0"/>
              <a:pPr/>
              <a:t>12.11.2025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D080C6-F23F-46C6-8B8E-D95628F970F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5" name="Прямая соединительная линия 4"/>
          <p:cNvSpPr>
            <a:spLocks noChangeShapeType="1"/>
          </p:cNvSpPr>
          <p:nvPr/>
        </p:nvSpPr>
        <p:spPr bwMode="auto">
          <a:xfrm>
            <a:off x="609600" y="6353175"/>
            <a:ext cx="109728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sz="1800"/>
          </a:p>
        </p:txBody>
      </p:sp>
      <p:sp>
        <p:nvSpPr>
          <p:cNvPr id="6" name="Равнобедренный треугольник 5"/>
          <p:cNvSpPr>
            <a:spLocks noChangeAspect="1"/>
          </p:cNvSpPr>
          <p:nvPr/>
        </p:nvSpPr>
        <p:spPr>
          <a:xfrm rot="5400000">
            <a:off x="590609" y="6447423"/>
            <a:ext cx="190849" cy="160419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32800" y="304800"/>
            <a:ext cx="3352800" cy="838200"/>
          </a:xfrm>
        </p:spPr>
        <p:txBody>
          <a:bodyPr anchor="b" anchorCtr="0"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8432800" y="1219201"/>
            <a:ext cx="335280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CDBC8-8CAF-4827-82BA-B20F380AF993}" type="datetimeFigureOut">
              <a:rPr lang="ru-RU" smtClean="0"/>
              <a:pPr/>
              <a:t>12.11.2025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D080C6-F23F-46C6-8B8E-D95628F970F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09600" y="6353175"/>
            <a:ext cx="109728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sz="1800"/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 rot="5400000">
            <a:off x="5220033" y="3324225"/>
            <a:ext cx="603504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sz="1800" dirty="0"/>
          </a:p>
        </p:txBody>
      </p:sp>
      <p:sp>
        <p:nvSpPr>
          <p:cNvPr id="9" name="Равнобедренный треугольник 8"/>
          <p:cNvSpPr>
            <a:spLocks noChangeAspect="1"/>
          </p:cNvSpPr>
          <p:nvPr/>
        </p:nvSpPr>
        <p:spPr>
          <a:xfrm rot="5400000">
            <a:off x="590609" y="6447423"/>
            <a:ext cx="190849" cy="160419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12" name="Содержимое 11"/>
          <p:cNvSpPr>
            <a:spLocks noGrp="1"/>
          </p:cNvSpPr>
          <p:nvPr>
            <p:ph sz="quarter" idx="1"/>
          </p:nvPr>
        </p:nvSpPr>
        <p:spPr>
          <a:xfrm>
            <a:off x="406400" y="304800"/>
            <a:ext cx="7620000" cy="57150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500856"/>
            <a:ext cx="10972800" cy="674688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609600" y="1905000"/>
            <a:ext cx="109728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/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r>
              <a:rPr kumimoji="0" lang="ru-RU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1219200"/>
            <a:ext cx="10972800" cy="533400"/>
          </a:xfrm>
        </p:spPr>
        <p:txBody>
          <a:bodyPr anchor="ctr" anchorCtr="0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CDBC8-8CAF-4827-82BA-B20F380AF993}" type="datetimeFigureOut">
              <a:rPr lang="ru-RU" smtClean="0"/>
              <a:pPr/>
              <a:t>12.11.2025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D080C6-F23F-46C6-8B8E-D95628F970F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09600" y="6353175"/>
            <a:ext cx="109728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sz="1800"/>
          </a:p>
        </p:txBody>
      </p:sp>
      <p:sp>
        <p:nvSpPr>
          <p:cNvPr id="9" name="Равнобедренный треугольник 8"/>
          <p:cNvSpPr>
            <a:spLocks noChangeAspect="1"/>
          </p:cNvSpPr>
          <p:nvPr/>
        </p:nvSpPr>
        <p:spPr>
          <a:xfrm rot="5400000">
            <a:off x="590609" y="6447423"/>
            <a:ext cx="190849" cy="160419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10" name="Прямоугольник 9"/>
          <p:cNvSpPr/>
          <p:nvPr/>
        </p:nvSpPr>
        <p:spPr>
          <a:xfrm>
            <a:off x="609600" y="500856"/>
            <a:ext cx="243840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609600" y="152400"/>
            <a:ext cx="10972800" cy="990600"/>
          </a:xfrm>
          <a:prstGeom prst="rect">
            <a:avLst/>
          </a:prstGeom>
        </p:spPr>
        <p:txBody>
          <a:bodyPr vert="horz" anchor="b" anchorCtr="0">
            <a:normAutofit/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609600" y="1219200"/>
            <a:ext cx="10972800" cy="491032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8534400" y="6356350"/>
            <a:ext cx="3052064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993CDBC8-8CAF-4827-82BA-B20F380AF993}" type="datetimeFigureOut">
              <a:rPr lang="ru-RU" smtClean="0"/>
              <a:pPr/>
              <a:t>12.11.2025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864864" y="6356350"/>
            <a:ext cx="4673600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6864" y="6356350"/>
            <a:ext cx="26416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D3D080C6-F23F-46C6-8B8E-D95628F970F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8" name="Прямая соединительная линия 27"/>
          <p:cNvSpPr>
            <a:spLocks noChangeShapeType="1"/>
          </p:cNvSpPr>
          <p:nvPr/>
        </p:nvSpPr>
        <p:spPr bwMode="auto">
          <a:xfrm>
            <a:off x="609600" y="6353175"/>
            <a:ext cx="109728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sz="1800"/>
          </a:p>
        </p:txBody>
      </p:sp>
      <p:sp>
        <p:nvSpPr>
          <p:cNvPr id="29" name="Прямая соединительная линия 28"/>
          <p:cNvSpPr>
            <a:spLocks noChangeShapeType="1"/>
          </p:cNvSpPr>
          <p:nvPr/>
        </p:nvSpPr>
        <p:spPr bwMode="auto">
          <a:xfrm>
            <a:off x="609600" y="1143000"/>
            <a:ext cx="109728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sz="1800"/>
          </a:p>
        </p:txBody>
      </p:sp>
      <p:sp>
        <p:nvSpPr>
          <p:cNvPr id="10" name="Равнобедренный треугольник 9"/>
          <p:cNvSpPr>
            <a:spLocks noChangeAspect="1"/>
          </p:cNvSpPr>
          <p:nvPr/>
        </p:nvSpPr>
        <p:spPr>
          <a:xfrm rot="5400000">
            <a:off x="590609" y="6447423"/>
            <a:ext cx="190849" cy="160419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6000"/>
        <a:buFont typeface="Wingdings 3"/>
        <a:buChar char="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ts val="500"/>
        </a:spcBef>
        <a:buClr>
          <a:schemeClr val="accent2"/>
        </a:buClr>
        <a:buSzPct val="76000"/>
        <a:buFont typeface="Wingdings 3"/>
        <a:buChar char=""/>
        <a:defRPr kumimoji="0"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500"/>
        </a:spcBef>
        <a:buClr>
          <a:schemeClr val="bg1">
            <a:shade val="50000"/>
          </a:schemeClr>
        </a:buClr>
        <a:buSzPct val="76000"/>
        <a:buFont typeface="Wingdings 3"/>
        <a:buChar char="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400"/>
        </a:spcBef>
        <a:buClr>
          <a:schemeClr val="accent2">
            <a:shade val="75000"/>
          </a:schemeClr>
        </a:buClr>
        <a:buSzPct val="70000"/>
        <a:buFont typeface="Wingdings"/>
        <a:buChar char="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00"/>
        </a:spcBef>
        <a:buClr>
          <a:schemeClr val="accent2"/>
        </a:buClr>
        <a:buSzPct val="70000"/>
        <a:buFont typeface="Wingdings"/>
        <a:buChar char="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x4PN0Ts_6-o" TargetMode="External"/><Relationship Id="rId2" Type="http://schemas.openxmlformats.org/officeDocument/2006/relationships/hyperlink" Target="https://www.coursera.org/lecture/smart-analytics-education/korrieliatsionnyi-analiz-faktornyi-analiz-OEqA8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coursera.org/lecture/stats-for-data-analysis/primier-dvukhvyborochnyie-nieparamietrichieskiie-kritierii-niezavisimyie-vyborki-2DNaz" TargetMode="Externa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35360" y="3886200"/>
            <a:ext cx="10585176" cy="990600"/>
          </a:xfrm>
        </p:spPr>
        <p:txBody>
          <a:bodyPr>
            <a:normAutofit fontScale="90000"/>
          </a:bodyPr>
          <a:lstStyle/>
          <a:p>
            <a:r>
              <a:rPr lang="kk-KZ" b="1" dirty="0"/>
              <a:t>Лекция 11</a:t>
            </a:r>
            <a:r>
              <a:rPr lang="ru-RU" b="1" dirty="0"/>
              <a:t>.</a:t>
            </a:r>
            <a:r>
              <a:rPr lang="kk-KZ" dirty="0"/>
              <a:t> </a:t>
            </a:r>
            <a:br>
              <a:rPr lang="en-US" dirty="0"/>
            </a:br>
            <a:r>
              <a:rPr lang="kk-KZ" dirty="0"/>
              <a:t>Непараметрические методы сравнения выборок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kk-KZ" dirty="0"/>
              <a:t>Составила А</a:t>
            </a:r>
            <a:r>
              <a:rPr lang="ru-RU" dirty="0"/>
              <a:t>.К. </a:t>
            </a:r>
            <a:r>
              <a:rPr lang="ru-RU" dirty="0" err="1"/>
              <a:t>Мынбаева</a:t>
            </a:r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56703" y="-97364"/>
            <a:ext cx="9720072" cy="730213"/>
          </a:xfrm>
        </p:spPr>
        <p:txBody>
          <a:bodyPr>
            <a:normAutofit/>
          </a:bodyPr>
          <a:lstStyle/>
          <a:p>
            <a:r>
              <a:rPr lang="kk-KZ" dirty="0"/>
              <a:t>Критический коэффициент Спирмана/Пирсона</a:t>
            </a: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sz="quarter" idx="1"/>
          </p:nvPr>
        </p:nvGraphicFramePr>
        <p:xfrm>
          <a:off x="1199456" y="632848"/>
          <a:ext cx="9039945" cy="6108508"/>
        </p:xfrm>
        <a:graphic>
          <a:graphicData uri="http://schemas.openxmlformats.org/drawingml/2006/table">
            <a:tbl>
              <a:tblPr/>
              <a:tblGrid>
                <a:gridCol w="180798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0798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0798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0798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80798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218161">
                <a:tc rowSpan="2">
                  <a:txBody>
                    <a:bodyPr/>
                    <a:lstStyle/>
                    <a:p>
                      <a:pPr algn="l" fontAlgn="base"/>
                      <a:r>
                        <a:rPr lang="lt-LT" sz="900" b="0" dirty="0">
                          <a:latin typeface="inherit"/>
                        </a:rPr>
                        <a:t>n</a:t>
                      </a:r>
                    </a:p>
                  </a:txBody>
                  <a:tcPr marL="44081" marR="44081" marT="22041" marB="22041" anchor="ctr">
                    <a:lnL w="12700" cap="flat" cmpd="sng" algn="ctr">
                      <a:solidFill>
                        <a:srgbClr val="0006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0B35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6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C9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 fontAlgn="base"/>
                      <a:r>
                        <a:rPr lang="lt-LT" sz="900" b="0">
                          <a:latin typeface="inherit"/>
                        </a:rPr>
                        <a:t>p</a:t>
                      </a:r>
                    </a:p>
                  </a:txBody>
                  <a:tcPr marL="44081" marR="44081" marT="22041" marB="22041" anchor="ctr">
                    <a:lnL w="12700" cap="flat" cmpd="sng" algn="ctr">
                      <a:solidFill>
                        <a:srgbClr val="30B35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0B35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0B35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0343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816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ru-RU" sz="900" b="0">
                          <a:latin typeface="inherit"/>
                        </a:rPr>
                        <a:t>0,1</a:t>
                      </a:r>
                    </a:p>
                  </a:txBody>
                  <a:tcPr marL="44081" marR="44081" marT="22041" marB="22041" anchor="ctr">
                    <a:lnL w="12700" cap="flat" cmpd="sng" algn="ctr">
                      <a:solidFill>
                        <a:srgbClr val="B0343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B39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0343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0AE9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ru-RU" sz="900" b="0">
                          <a:latin typeface="inherit"/>
                        </a:rPr>
                        <a:t>0,05</a:t>
                      </a:r>
                    </a:p>
                  </a:txBody>
                  <a:tcPr marL="44081" marR="44081" marT="22041" marB="22041" anchor="ctr">
                    <a:lnL w="12700" cap="flat" cmpd="sng" algn="ctr">
                      <a:solidFill>
                        <a:srgbClr val="C0B39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088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B39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086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ru-RU" sz="900" b="0">
                          <a:latin typeface="inherit"/>
                        </a:rPr>
                        <a:t>0,01</a:t>
                      </a:r>
                    </a:p>
                  </a:txBody>
                  <a:tcPr marL="44081" marR="44081" marT="22041" marB="22041" anchor="ctr">
                    <a:lnL w="12700" cap="flat" cmpd="sng" algn="ctr">
                      <a:solidFill>
                        <a:srgbClr val="D088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8A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088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0BC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ru-RU" sz="900" b="0">
                          <a:latin typeface="inherit"/>
                        </a:rPr>
                        <a:t>0,001</a:t>
                      </a:r>
                    </a:p>
                  </a:txBody>
                  <a:tcPr marL="44081" marR="44081" marT="22041" marB="22041" anchor="ctr">
                    <a:lnL w="12700" cap="flat" cmpd="sng" algn="ctr">
                      <a:solidFill>
                        <a:srgbClr val="508A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508A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8A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0C9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18161">
                <a:tc>
                  <a:txBody>
                    <a:bodyPr/>
                    <a:lstStyle/>
                    <a:p>
                      <a:pPr algn="l" fontAlgn="base"/>
                      <a:r>
                        <a:rPr lang="ru-RU" sz="900" b="0">
                          <a:latin typeface="inherit"/>
                        </a:rPr>
                        <a:t>5</a:t>
                      </a:r>
                    </a:p>
                  </a:txBody>
                  <a:tcPr marL="44081" marR="44081" marT="22041" marB="22041" anchor="ctr">
                    <a:lnL w="12700" cap="flat" cmpd="sng" algn="ctr">
                      <a:solidFill>
                        <a:srgbClr val="00C9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0AE9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C9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068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ru-RU" sz="900" b="0">
                          <a:latin typeface="inherit"/>
                        </a:rPr>
                        <a:t>0,805</a:t>
                      </a:r>
                    </a:p>
                  </a:txBody>
                  <a:tcPr marL="44081" marR="44081" marT="22041" marB="22041" anchor="ctr">
                    <a:lnL w="12700" cap="flat" cmpd="sng" algn="ctr">
                      <a:solidFill>
                        <a:srgbClr val="D0AE9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086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0AE9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0F4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ru-RU" sz="900" b="0">
                          <a:latin typeface="inherit"/>
                        </a:rPr>
                        <a:t>0,878</a:t>
                      </a:r>
                    </a:p>
                  </a:txBody>
                  <a:tcPr marL="44081" marR="44081" marT="22041" marB="22041" anchor="ctr">
                    <a:lnL w="12700" cap="flat" cmpd="sng" algn="ctr">
                      <a:solidFill>
                        <a:srgbClr val="3086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0BC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086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089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ru-RU" sz="900" b="0">
                          <a:latin typeface="inherit"/>
                        </a:rPr>
                        <a:t>0,959</a:t>
                      </a:r>
                    </a:p>
                  </a:txBody>
                  <a:tcPr marL="44081" marR="44081" marT="22041" marB="22041" anchor="ctr">
                    <a:lnL w="12700" cap="flat" cmpd="sng" algn="ctr">
                      <a:solidFill>
                        <a:srgbClr val="30BC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0C9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0BC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006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ru-RU" sz="900" b="0">
                          <a:latin typeface="inherit"/>
                        </a:rPr>
                        <a:t>0,991</a:t>
                      </a:r>
                    </a:p>
                  </a:txBody>
                  <a:tcPr marL="44081" marR="44081" marT="22041" marB="22041" anchor="ctr">
                    <a:lnL w="12700" cap="flat" cmpd="sng" algn="ctr">
                      <a:solidFill>
                        <a:srgbClr val="F0C9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0C9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0C9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081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18161">
                <a:tc>
                  <a:txBody>
                    <a:bodyPr/>
                    <a:lstStyle/>
                    <a:p>
                      <a:pPr algn="l" fontAlgn="base"/>
                      <a:r>
                        <a:rPr lang="ru-RU" sz="900" b="0">
                          <a:latin typeface="inherit"/>
                        </a:rPr>
                        <a:t>6</a:t>
                      </a:r>
                    </a:p>
                  </a:txBody>
                  <a:tcPr marL="44081" marR="44081" marT="22041" marB="22041" anchor="ctr">
                    <a:lnL w="12700" cap="flat" cmpd="sng" algn="ctr">
                      <a:solidFill>
                        <a:srgbClr val="A068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0F4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068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0B19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ru-RU" sz="900" b="0">
                          <a:latin typeface="inherit"/>
                        </a:rPr>
                        <a:t>0,729</a:t>
                      </a:r>
                    </a:p>
                  </a:txBody>
                  <a:tcPr marL="44081" marR="44081" marT="22041" marB="22041" anchor="ctr">
                    <a:lnL w="12700" cap="flat" cmpd="sng" algn="ctr">
                      <a:solidFill>
                        <a:srgbClr val="20F4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089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0F4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0AB2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ru-RU" sz="900" b="0">
                          <a:latin typeface="inherit"/>
                        </a:rPr>
                        <a:t>0,811</a:t>
                      </a:r>
                    </a:p>
                  </a:txBody>
                  <a:tcPr marL="44081" marR="44081" marT="22041" marB="22041" anchor="ctr">
                    <a:lnL w="12700" cap="flat" cmpd="sng" algn="ctr">
                      <a:solidFill>
                        <a:srgbClr val="F089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006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089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48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ru-RU" sz="900" b="0">
                          <a:latin typeface="inherit"/>
                        </a:rPr>
                        <a:t>0,917</a:t>
                      </a:r>
                    </a:p>
                  </a:txBody>
                  <a:tcPr marL="44081" marR="44081" marT="22041" marB="22041" anchor="ctr">
                    <a:lnL w="12700" cap="flat" cmpd="sng" algn="ctr">
                      <a:solidFill>
                        <a:srgbClr val="6006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081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006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088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ru-RU" sz="900" b="0">
                          <a:latin typeface="inherit"/>
                        </a:rPr>
                        <a:t>0,974</a:t>
                      </a:r>
                    </a:p>
                  </a:txBody>
                  <a:tcPr marL="44081" marR="44081" marT="22041" marB="22041" anchor="ctr">
                    <a:lnL w="12700" cap="flat" cmpd="sng" algn="ctr">
                      <a:solidFill>
                        <a:srgbClr val="E081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081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081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18161">
                <a:tc>
                  <a:txBody>
                    <a:bodyPr/>
                    <a:lstStyle/>
                    <a:p>
                      <a:pPr algn="l" fontAlgn="base"/>
                      <a:r>
                        <a:rPr lang="ru-RU" sz="900" b="0">
                          <a:latin typeface="inherit"/>
                        </a:rPr>
                        <a:t>7</a:t>
                      </a:r>
                    </a:p>
                  </a:txBody>
                  <a:tcPr marL="44081" marR="44081" marT="22041" marB="22041" anchor="ctr">
                    <a:lnL w="12700" cap="flat" cmpd="sng" algn="ctr">
                      <a:solidFill>
                        <a:srgbClr val="B0B19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0AB2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0B19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0F9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ru-RU" sz="900" b="0">
                          <a:latin typeface="inherit"/>
                        </a:rPr>
                        <a:t>0,669</a:t>
                      </a:r>
                    </a:p>
                  </a:txBody>
                  <a:tcPr marL="44081" marR="44081" marT="22041" marB="22041" anchor="ctr">
                    <a:lnL w="12700" cap="flat" cmpd="sng" algn="ctr">
                      <a:solidFill>
                        <a:srgbClr val="10AB2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48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0AB2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014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ru-RU" sz="900" b="0">
                          <a:latin typeface="inherit"/>
                        </a:rPr>
                        <a:t>0,754</a:t>
                      </a:r>
                    </a:p>
                  </a:txBody>
                  <a:tcPr marL="44081" marR="44081" marT="22041" marB="22041" anchor="ctr">
                    <a:lnL w="12700" cap="flat" cmpd="sng" algn="ctr">
                      <a:solidFill>
                        <a:srgbClr val="7048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088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48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093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ru-RU" sz="900" b="0">
                          <a:latin typeface="inherit"/>
                        </a:rPr>
                        <a:t>0,875</a:t>
                      </a:r>
                    </a:p>
                  </a:txBody>
                  <a:tcPr marL="44081" marR="44081" marT="22041" marB="22041" anchor="ctr">
                    <a:lnL w="12700" cap="flat" cmpd="sng" algn="ctr">
                      <a:solidFill>
                        <a:srgbClr val="A088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088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0559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ru-RU" sz="900" b="0">
                          <a:latin typeface="inherit"/>
                        </a:rPr>
                        <a:t>0,951</a:t>
                      </a:r>
                    </a:p>
                  </a:txBody>
                  <a:tcPr marL="44081" marR="44081" marT="22041" marB="22041" anchor="ctr">
                    <a:lnL w="12700" cap="flat" cmpd="sng" algn="ctr">
                      <a:solidFill>
                        <a:srgbClr val="C0C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0C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A79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18161">
                <a:tc>
                  <a:txBody>
                    <a:bodyPr/>
                    <a:lstStyle/>
                    <a:p>
                      <a:pPr algn="l" fontAlgn="base"/>
                      <a:r>
                        <a:rPr lang="ru-RU" sz="900" b="0">
                          <a:latin typeface="inherit"/>
                        </a:rPr>
                        <a:t>8</a:t>
                      </a:r>
                    </a:p>
                  </a:txBody>
                  <a:tcPr marL="44081" marR="44081" marT="22041" marB="22041" anchor="ctr">
                    <a:lnL w="12700" cap="flat" cmpd="sng" algn="ctr">
                      <a:solidFill>
                        <a:srgbClr val="90F9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014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0F9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F8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ru-RU" sz="900" b="0">
                          <a:latin typeface="inherit"/>
                        </a:rPr>
                        <a:t>0,621</a:t>
                      </a:r>
                    </a:p>
                  </a:txBody>
                  <a:tcPr marL="44081" marR="44081" marT="22041" marB="22041" anchor="ctr">
                    <a:lnL w="12700" cap="flat" cmpd="sng" algn="ctr">
                      <a:solidFill>
                        <a:srgbClr val="2014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093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014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0B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ru-RU" sz="900" b="0">
                          <a:latin typeface="inherit"/>
                        </a:rPr>
                        <a:t>0,707</a:t>
                      </a:r>
                    </a:p>
                  </a:txBody>
                  <a:tcPr marL="44081" marR="44081" marT="22041" marB="22041" anchor="ctr">
                    <a:lnL w="12700" cap="flat" cmpd="sng" algn="ctr">
                      <a:solidFill>
                        <a:srgbClr val="F093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0559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093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BA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ru-RU" sz="900" b="0">
                          <a:latin typeface="inherit"/>
                        </a:rPr>
                        <a:t>0,834</a:t>
                      </a:r>
                    </a:p>
                  </a:txBody>
                  <a:tcPr marL="44081" marR="44081" marT="22041" marB="22041" anchor="ctr">
                    <a:lnL w="12700" cap="flat" cmpd="sng" algn="ctr">
                      <a:solidFill>
                        <a:srgbClr val="10559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A79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0559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0AC9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ru-RU" sz="900" b="0">
                          <a:latin typeface="inherit"/>
                        </a:rPr>
                        <a:t>0,925</a:t>
                      </a:r>
                    </a:p>
                  </a:txBody>
                  <a:tcPr marL="44081" marR="44081" marT="22041" marB="22041" anchor="ctr">
                    <a:lnL w="12700" cap="flat" cmpd="sng" algn="ctr">
                      <a:solidFill>
                        <a:srgbClr val="80A79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0A79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A79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0BF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18161">
                <a:tc>
                  <a:txBody>
                    <a:bodyPr/>
                    <a:lstStyle/>
                    <a:p>
                      <a:pPr algn="l" fontAlgn="base"/>
                      <a:r>
                        <a:rPr lang="ru-RU" sz="900" b="0">
                          <a:latin typeface="inherit"/>
                        </a:rPr>
                        <a:t>9</a:t>
                      </a:r>
                    </a:p>
                  </a:txBody>
                  <a:tcPr marL="44081" marR="44081" marT="22041" marB="22041" anchor="ctr">
                    <a:lnL w="12700" cap="flat" cmpd="sng" algn="ctr">
                      <a:solidFill>
                        <a:srgbClr val="70F8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0B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F8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08B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ru-RU" sz="900" b="0">
                          <a:latin typeface="inherit"/>
                        </a:rPr>
                        <a:t>0,582</a:t>
                      </a:r>
                    </a:p>
                  </a:txBody>
                  <a:tcPr marL="44081" marR="44081" marT="22041" marB="22041" anchor="ctr">
                    <a:lnL w="12700" cap="flat" cmpd="sng" algn="ctr">
                      <a:solidFill>
                        <a:srgbClr val="E0B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BA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0B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08A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ru-RU" sz="900" b="0">
                          <a:latin typeface="inherit"/>
                        </a:rPr>
                        <a:t>0,666</a:t>
                      </a:r>
                    </a:p>
                  </a:txBody>
                  <a:tcPr marL="44081" marR="44081" marT="22041" marB="22041" anchor="ctr">
                    <a:lnL w="12700" cap="flat" cmpd="sng" algn="ctr">
                      <a:solidFill>
                        <a:srgbClr val="50BA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0AC9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BA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08C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ru-RU" sz="900" b="0">
                          <a:latin typeface="inherit"/>
                        </a:rPr>
                        <a:t>0,798</a:t>
                      </a:r>
                    </a:p>
                  </a:txBody>
                  <a:tcPr marL="44081" marR="44081" marT="22041" marB="22041" anchor="ctr">
                    <a:lnL w="12700" cap="flat" cmpd="sng" algn="ctr">
                      <a:solidFill>
                        <a:srgbClr val="60AC9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0BF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0AC9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08D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ru-RU" sz="900" b="0">
                          <a:latin typeface="inherit"/>
                        </a:rPr>
                        <a:t>0,898</a:t>
                      </a:r>
                    </a:p>
                  </a:txBody>
                  <a:tcPr marL="44081" marR="44081" marT="22041" marB="22041" anchor="ctr">
                    <a:lnL w="12700" cap="flat" cmpd="sng" algn="ctr">
                      <a:solidFill>
                        <a:srgbClr val="30BF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0BF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0BF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08D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18161">
                <a:tc>
                  <a:txBody>
                    <a:bodyPr/>
                    <a:lstStyle/>
                    <a:p>
                      <a:pPr algn="l" fontAlgn="base"/>
                      <a:r>
                        <a:rPr lang="ru-RU" sz="900" b="0">
                          <a:latin typeface="inherit"/>
                        </a:rPr>
                        <a:t>10</a:t>
                      </a:r>
                    </a:p>
                  </a:txBody>
                  <a:tcPr marL="44081" marR="44081" marT="22041" marB="22041" anchor="ctr">
                    <a:lnL w="12700" cap="flat" cmpd="sng" algn="ctr">
                      <a:solidFill>
                        <a:srgbClr val="A08B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08A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08B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08E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ru-RU" sz="900" b="0">
                          <a:latin typeface="inherit"/>
                        </a:rPr>
                        <a:t>0,549</a:t>
                      </a:r>
                    </a:p>
                  </a:txBody>
                  <a:tcPr marL="44081" marR="44081" marT="22041" marB="22041" anchor="ctr">
                    <a:lnL w="12700" cap="flat" cmpd="sng" algn="ctr">
                      <a:solidFill>
                        <a:srgbClr val="B08A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08C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08A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08F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ru-RU" sz="900" b="0">
                          <a:latin typeface="inherit"/>
                        </a:rPr>
                        <a:t>0,632</a:t>
                      </a:r>
                    </a:p>
                  </a:txBody>
                  <a:tcPr marL="44081" marR="44081" marT="22041" marB="22041" anchor="ctr">
                    <a:lnL w="12700" cap="flat" cmpd="sng" algn="ctr">
                      <a:solidFill>
                        <a:srgbClr val="908C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08D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08C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005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ru-RU" sz="900" b="0">
                          <a:latin typeface="inherit"/>
                        </a:rPr>
                        <a:t>0,765</a:t>
                      </a:r>
                    </a:p>
                  </a:txBody>
                  <a:tcPr marL="44081" marR="44081" marT="22041" marB="22041" anchor="ctr">
                    <a:lnL w="12700" cap="flat" cmpd="sng" algn="ctr">
                      <a:solidFill>
                        <a:srgbClr val="208D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08D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08D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005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ru-RU" sz="900" b="0">
                          <a:latin typeface="inherit"/>
                        </a:rPr>
                        <a:t>0,872</a:t>
                      </a:r>
                    </a:p>
                  </a:txBody>
                  <a:tcPr marL="44081" marR="44081" marT="22041" marB="22041" anchor="ctr">
                    <a:lnL w="12700" cap="flat" cmpd="sng" algn="ctr">
                      <a:solidFill>
                        <a:srgbClr val="B08D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08D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08D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006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18161">
                <a:tc>
                  <a:txBody>
                    <a:bodyPr/>
                    <a:lstStyle/>
                    <a:p>
                      <a:pPr algn="l" fontAlgn="base"/>
                      <a:r>
                        <a:rPr lang="ru-RU" sz="900" b="0">
                          <a:latin typeface="inherit"/>
                        </a:rPr>
                        <a:t>11</a:t>
                      </a:r>
                    </a:p>
                  </a:txBody>
                  <a:tcPr marL="44081" marR="44081" marT="22041" marB="22041" anchor="ctr">
                    <a:lnL w="12700" cap="flat" cmpd="sng" algn="ctr">
                      <a:solidFill>
                        <a:srgbClr val="A08E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08F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08E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6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ru-RU" sz="900" b="0">
                          <a:latin typeface="inherit"/>
                        </a:rPr>
                        <a:t>0,521</a:t>
                      </a:r>
                    </a:p>
                  </a:txBody>
                  <a:tcPr marL="44081" marR="44081" marT="22041" marB="22041" anchor="ctr">
                    <a:lnL w="12700" cap="flat" cmpd="sng" algn="ctr">
                      <a:solidFill>
                        <a:srgbClr val="608F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005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08F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07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ru-RU" sz="900" b="0">
                          <a:latin typeface="inherit"/>
                        </a:rPr>
                        <a:t>0,602</a:t>
                      </a:r>
                    </a:p>
                  </a:txBody>
                  <a:tcPr marL="44081" marR="44081" marT="22041" marB="22041" anchor="ctr">
                    <a:lnL w="12700" cap="flat" cmpd="sng" algn="ctr">
                      <a:solidFill>
                        <a:srgbClr val="1005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005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005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008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ru-RU" sz="900" b="0">
                          <a:latin typeface="inherit"/>
                        </a:rPr>
                        <a:t>0,735</a:t>
                      </a:r>
                    </a:p>
                  </a:txBody>
                  <a:tcPr marL="44081" marR="44081" marT="22041" marB="22041" anchor="ctr">
                    <a:lnL w="12700" cap="flat" cmpd="sng" algn="ctr">
                      <a:solidFill>
                        <a:srgbClr val="A005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006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005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9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ru-RU" sz="900" b="0">
                          <a:latin typeface="inherit"/>
                        </a:rPr>
                        <a:t>0,847</a:t>
                      </a:r>
                    </a:p>
                  </a:txBody>
                  <a:tcPr marL="44081" marR="44081" marT="22041" marB="22041" anchor="ctr">
                    <a:lnL w="12700" cap="flat" cmpd="sng" algn="ctr">
                      <a:solidFill>
                        <a:srgbClr val="3006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006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006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009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18161">
                <a:tc>
                  <a:txBody>
                    <a:bodyPr/>
                    <a:lstStyle/>
                    <a:p>
                      <a:pPr algn="l" fontAlgn="base"/>
                      <a:r>
                        <a:rPr lang="ru-RU" sz="900" b="0" dirty="0">
                          <a:latin typeface="inherit"/>
                        </a:rPr>
                        <a:t>12</a:t>
                      </a:r>
                    </a:p>
                  </a:txBody>
                  <a:tcPr marL="44081" marR="44081" marT="22041" marB="22041" anchor="ctr">
                    <a:lnL w="12700" cap="flat" cmpd="sng" algn="ctr">
                      <a:solidFill>
                        <a:srgbClr val="C006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07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06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00A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ru-RU" sz="900" b="0" dirty="0">
                          <a:latin typeface="inherit"/>
                        </a:rPr>
                        <a:t>0,497</a:t>
                      </a:r>
                    </a:p>
                  </a:txBody>
                  <a:tcPr marL="44081" marR="44081" marT="22041" marB="22041" anchor="ctr">
                    <a:lnL w="12700" cap="flat" cmpd="sng" algn="ctr">
                      <a:solidFill>
                        <a:srgbClr val="5007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008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07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00A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ru-RU" sz="900" b="0" dirty="0">
                          <a:latin typeface="inherit"/>
                        </a:rPr>
                        <a:t>0,576</a:t>
                      </a:r>
                    </a:p>
                  </a:txBody>
                  <a:tcPr marL="44081" marR="44081" marT="22041" marB="22041" anchor="ctr">
                    <a:lnL w="12700" cap="flat" cmpd="sng" algn="ctr">
                      <a:solidFill>
                        <a:srgbClr val="1008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9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008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046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ru-RU" sz="900" b="0">
                          <a:latin typeface="inherit"/>
                        </a:rPr>
                        <a:t>0,708</a:t>
                      </a:r>
                    </a:p>
                  </a:txBody>
                  <a:tcPr marL="44081" marR="44081" marT="22041" marB="22041" anchor="ctr">
                    <a:lnL w="12700" cap="flat" cmpd="sng" algn="ctr">
                      <a:solidFill>
                        <a:srgbClr val="0009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009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9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E6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ru-RU" sz="900" b="0">
                          <a:latin typeface="inherit"/>
                        </a:rPr>
                        <a:t>0,823</a:t>
                      </a:r>
                    </a:p>
                  </a:txBody>
                  <a:tcPr marL="44081" marR="44081" marT="22041" marB="22041" anchor="ctr">
                    <a:lnL w="12700" cap="flat" cmpd="sng" algn="ctr">
                      <a:solidFill>
                        <a:srgbClr val="9009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009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009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0E5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18161">
                <a:tc>
                  <a:txBody>
                    <a:bodyPr/>
                    <a:lstStyle/>
                    <a:p>
                      <a:pPr algn="l" fontAlgn="base"/>
                      <a:r>
                        <a:rPr lang="ru-RU" sz="900" b="0">
                          <a:latin typeface="inherit"/>
                        </a:rPr>
                        <a:t>13</a:t>
                      </a:r>
                    </a:p>
                  </a:txBody>
                  <a:tcPr marL="44081" marR="44081" marT="22041" marB="22041" anchor="ctr">
                    <a:lnL w="12700" cap="flat" cmpd="sng" algn="ctr">
                      <a:solidFill>
                        <a:srgbClr val="200A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00A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00A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26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ru-RU" sz="900" b="0">
                          <a:latin typeface="inherit"/>
                        </a:rPr>
                        <a:t>0,476</a:t>
                      </a:r>
                    </a:p>
                  </a:txBody>
                  <a:tcPr marL="44081" marR="44081" marT="22041" marB="22041" anchor="ctr">
                    <a:lnL w="12700" cap="flat" cmpd="sng" algn="ctr">
                      <a:solidFill>
                        <a:srgbClr val="B00A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046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00A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0C00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ru-RU" sz="900" b="0">
                          <a:latin typeface="inherit"/>
                        </a:rPr>
                        <a:t>0,553</a:t>
                      </a:r>
                    </a:p>
                  </a:txBody>
                  <a:tcPr marL="44081" marR="44081" marT="22041" marB="22041" anchor="ctr">
                    <a:lnL w="12700" cap="flat" cmpd="sng" algn="ctr">
                      <a:solidFill>
                        <a:srgbClr val="9046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E6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046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B49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ru-RU" sz="900" b="0">
                          <a:latin typeface="inherit"/>
                        </a:rPr>
                        <a:t>0,684</a:t>
                      </a:r>
                    </a:p>
                  </a:txBody>
                  <a:tcPr marL="44081" marR="44081" marT="22041" marB="22041" anchor="ctr">
                    <a:lnL w="12700" cap="flat" cmpd="sng" algn="ctr">
                      <a:solidFill>
                        <a:srgbClr val="C0E6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0E5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E6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0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ru-RU" sz="900" b="0">
                          <a:latin typeface="inherit"/>
                        </a:rPr>
                        <a:t>0,801</a:t>
                      </a:r>
                    </a:p>
                  </a:txBody>
                  <a:tcPr marL="44081" marR="44081" marT="22041" marB="22041" anchor="ctr">
                    <a:lnL w="12700" cap="flat" cmpd="sng" algn="ctr">
                      <a:solidFill>
                        <a:srgbClr val="40E5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40E5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0E5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C10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18161">
                <a:tc>
                  <a:txBody>
                    <a:bodyPr/>
                    <a:lstStyle/>
                    <a:p>
                      <a:pPr algn="l" fontAlgn="base"/>
                      <a:r>
                        <a:rPr lang="ru-RU" sz="900" b="0">
                          <a:latin typeface="inherit"/>
                        </a:rPr>
                        <a:t>14</a:t>
                      </a:r>
                    </a:p>
                  </a:txBody>
                  <a:tcPr marL="44081" marR="44081" marT="22041" marB="22041" anchor="ctr">
                    <a:lnL w="12700" cap="flat" cmpd="sng" algn="ctr">
                      <a:solidFill>
                        <a:srgbClr val="C026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0C00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26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0C10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ru-RU" sz="900" b="0">
                          <a:latin typeface="inherit"/>
                        </a:rPr>
                        <a:t>0,458</a:t>
                      </a:r>
                    </a:p>
                  </a:txBody>
                  <a:tcPr marL="44081" marR="44081" marT="22041" marB="22041" anchor="ctr">
                    <a:lnL w="12700" cap="flat" cmpd="sng" algn="ctr">
                      <a:solidFill>
                        <a:srgbClr val="60C00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B49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0C00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C20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ru-RU" sz="900" b="0">
                          <a:latin typeface="inherit"/>
                        </a:rPr>
                        <a:t>0,532</a:t>
                      </a:r>
                    </a:p>
                  </a:txBody>
                  <a:tcPr marL="44081" marR="44081" marT="22041" marB="22041" anchor="ctr">
                    <a:lnL w="12700" cap="flat" cmpd="sng" algn="ctr">
                      <a:solidFill>
                        <a:srgbClr val="50B49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0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B49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C30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ru-RU" sz="900" b="0">
                          <a:latin typeface="inherit"/>
                        </a:rPr>
                        <a:t>0,661</a:t>
                      </a:r>
                    </a:p>
                  </a:txBody>
                  <a:tcPr marL="44081" marR="44081" marT="22041" marB="22041" anchor="ctr">
                    <a:lnL w="12700" cap="flat" cmpd="sng" algn="ctr">
                      <a:solidFill>
                        <a:srgbClr val="C0C00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C10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0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0C30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ru-RU" sz="900" b="0">
                          <a:latin typeface="inherit"/>
                        </a:rPr>
                        <a:t>0,780</a:t>
                      </a:r>
                    </a:p>
                  </a:txBody>
                  <a:tcPr marL="44081" marR="44081" marT="22041" marB="22041" anchor="ctr">
                    <a:lnL w="12700" cap="flat" cmpd="sng" algn="ctr">
                      <a:solidFill>
                        <a:srgbClr val="50C10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50C10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C10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0C40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18161">
                <a:tc>
                  <a:txBody>
                    <a:bodyPr/>
                    <a:lstStyle/>
                    <a:p>
                      <a:pPr algn="l" fontAlgn="base"/>
                      <a:r>
                        <a:rPr lang="ru-RU" sz="900" b="0">
                          <a:latin typeface="inherit"/>
                        </a:rPr>
                        <a:t>15</a:t>
                      </a:r>
                    </a:p>
                  </a:txBody>
                  <a:tcPr marL="44081" marR="44081" marT="22041" marB="22041" anchor="ctr">
                    <a:lnL w="12700" cap="flat" cmpd="sng" algn="ctr">
                      <a:solidFill>
                        <a:srgbClr val="E0C10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C20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0C10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0C40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ru-RU" sz="900" b="0">
                          <a:latin typeface="inherit"/>
                        </a:rPr>
                        <a:t>0,441</a:t>
                      </a:r>
                    </a:p>
                  </a:txBody>
                  <a:tcPr marL="44081" marR="44081" marT="22041" marB="22041" anchor="ctr">
                    <a:lnL w="12700" cap="flat" cmpd="sng" algn="ctr">
                      <a:solidFill>
                        <a:srgbClr val="70C20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C30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C20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0C50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ru-RU" sz="900" b="0">
                          <a:latin typeface="inherit"/>
                        </a:rPr>
                        <a:t>0,514</a:t>
                      </a:r>
                    </a:p>
                  </a:txBody>
                  <a:tcPr marL="44081" marR="44081" marT="22041" marB="22041" anchor="ctr">
                    <a:lnL w="12700" cap="flat" cmpd="sng" algn="ctr">
                      <a:solidFill>
                        <a:srgbClr val="00C30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0C30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C30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0C50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ru-RU" sz="900" b="0">
                          <a:latin typeface="inherit"/>
                        </a:rPr>
                        <a:t>0,641</a:t>
                      </a:r>
                    </a:p>
                  </a:txBody>
                  <a:tcPr marL="44081" marR="44081" marT="22041" marB="22041" anchor="ctr">
                    <a:lnL w="12700" cap="flat" cmpd="sng" algn="ctr">
                      <a:solidFill>
                        <a:srgbClr val="90C30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0C40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0C30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0C60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ru-RU" sz="900" b="0">
                          <a:latin typeface="inherit"/>
                        </a:rPr>
                        <a:t>0,760</a:t>
                      </a:r>
                    </a:p>
                  </a:txBody>
                  <a:tcPr marL="44081" marR="44081" marT="22041" marB="22041" anchor="ctr">
                    <a:lnL w="12700" cap="flat" cmpd="sng" algn="ctr">
                      <a:solidFill>
                        <a:srgbClr val="20C40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20C40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0C40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0C60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18161">
                <a:tc>
                  <a:txBody>
                    <a:bodyPr/>
                    <a:lstStyle/>
                    <a:p>
                      <a:pPr algn="l" fontAlgn="base"/>
                      <a:r>
                        <a:rPr lang="ru-RU" sz="900" b="0">
                          <a:latin typeface="inherit"/>
                        </a:rPr>
                        <a:t>16</a:t>
                      </a:r>
                    </a:p>
                  </a:txBody>
                  <a:tcPr marL="44081" marR="44081" marT="22041" marB="22041" anchor="ctr">
                    <a:lnL w="12700" cap="flat" cmpd="sng" algn="ctr">
                      <a:solidFill>
                        <a:srgbClr val="B0C40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0C50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0C40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C70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ru-RU" sz="900" b="0">
                          <a:latin typeface="inherit"/>
                        </a:rPr>
                        <a:t>0,426</a:t>
                      </a:r>
                    </a:p>
                  </a:txBody>
                  <a:tcPr marL="44081" marR="44081" marT="22041" marB="22041" anchor="ctr">
                    <a:lnL w="12700" cap="flat" cmpd="sng" algn="ctr">
                      <a:solidFill>
                        <a:srgbClr val="40C50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0C50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0C50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0C80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ru-RU" sz="900" b="0">
                          <a:latin typeface="inherit"/>
                        </a:rPr>
                        <a:t>0,497</a:t>
                      </a:r>
                    </a:p>
                  </a:txBody>
                  <a:tcPr marL="44081" marR="44081" marT="22041" marB="22041" anchor="ctr">
                    <a:lnL w="12700" cap="flat" cmpd="sng" algn="ctr">
                      <a:solidFill>
                        <a:srgbClr val="D0C50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0C60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0C50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0C80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ru-RU" sz="900" b="0">
                          <a:latin typeface="inherit"/>
                        </a:rPr>
                        <a:t>0,623</a:t>
                      </a:r>
                    </a:p>
                  </a:txBody>
                  <a:tcPr marL="44081" marR="44081" marT="22041" marB="22041" anchor="ctr">
                    <a:lnL w="12700" cap="flat" cmpd="sng" algn="ctr">
                      <a:solidFill>
                        <a:srgbClr val="60C60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0C60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0C60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0C90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ru-RU" sz="900" b="0">
                          <a:latin typeface="inherit"/>
                        </a:rPr>
                        <a:t>0,742</a:t>
                      </a:r>
                    </a:p>
                  </a:txBody>
                  <a:tcPr marL="44081" marR="44081" marT="22041" marB="22041" anchor="ctr">
                    <a:lnL w="12700" cap="flat" cmpd="sng" algn="ctr">
                      <a:solidFill>
                        <a:srgbClr val="F0C60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0C60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0C60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90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18161">
                <a:tc>
                  <a:txBody>
                    <a:bodyPr/>
                    <a:lstStyle/>
                    <a:p>
                      <a:pPr algn="l" fontAlgn="base"/>
                      <a:r>
                        <a:rPr lang="ru-RU" sz="900" b="0">
                          <a:latin typeface="inherit"/>
                        </a:rPr>
                        <a:t>17</a:t>
                      </a:r>
                    </a:p>
                  </a:txBody>
                  <a:tcPr marL="44081" marR="44081" marT="22041" marB="22041" anchor="ctr">
                    <a:lnL w="12700" cap="flat" cmpd="sng" algn="ctr">
                      <a:solidFill>
                        <a:srgbClr val="80C70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0C80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C70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CA0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ru-RU" sz="900" b="0">
                          <a:latin typeface="inherit"/>
                        </a:rPr>
                        <a:t>0,412</a:t>
                      </a:r>
                    </a:p>
                  </a:txBody>
                  <a:tcPr marL="44081" marR="44081" marT="22041" marB="22041" anchor="ctr">
                    <a:lnL w="12700" cap="flat" cmpd="sng" algn="ctr">
                      <a:solidFill>
                        <a:srgbClr val="10C80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0C80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0C80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0CA0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ru-RU" sz="900" b="0">
                          <a:latin typeface="inherit"/>
                        </a:rPr>
                        <a:t>0,482</a:t>
                      </a:r>
                    </a:p>
                  </a:txBody>
                  <a:tcPr marL="44081" marR="44081" marT="22041" marB="22041" anchor="ctr">
                    <a:lnL w="12700" cap="flat" cmpd="sng" algn="ctr">
                      <a:solidFill>
                        <a:srgbClr val="A0C80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0C90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0C80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053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ru-RU" sz="900" b="0">
                          <a:latin typeface="inherit"/>
                        </a:rPr>
                        <a:t>0,606</a:t>
                      </a:r>
                    </a:p>
                  </a:txBody>
                  <a:tcPr marL="44081" marR="44081" marT="22041" marB="22041" anchor="ctr">
                    <a:lnL w="12700" cap="flat" cmpd="sng" algn="ctr">
                      <a:solidFill>
                        <a:srgbClr val="30C90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90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0C90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CB0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ru-RU" sz="900" b="0">
                          <a:latin typeface="inherit"/>
                        </a:rPr>
                        <a:t>0,725</a:t>
                      </a:r>
                    </a:p>
                  </a:txBody>
                  <a:tcPr marL="44081" marR="44081" marT="22041" marB="22041" anchor="ctr">
                    <a:lnL w="12700" cap="flat" cmpd="sng" algn="ctr">
                      <a:solidFill>
                        <a:srgbClr val="C0C90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0C90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90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CC0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18161">
                <a:tc>
                  <a:txBody>
                    <a:bodyPr/>
                    <a:lstStyle/>
                    <a:p>
                      <a:pPr algn="l" fontAlgn="base"/>
                      <a:r>
                        <a:rPr lang="ru-RU" sz="900" b="0">
                          <a:latin typeface="inherit"/>
                        </a:rPr>
                        <a:t>18</a:t>
                      </a:r>
                    </a:p>
                  </a:txBody>
                  <a:tcPr marL="44081" marR="44081" marT="22041" marB="22041" anchor="ctr">
                    <a:lnL w="12700" cap="flat" cmpd="sng" algn="ctr">
                      <a:solidFill>
                        <a:srgbClr val="50CA0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0CA0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CA0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0CD0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ru-RU" sz="900" b="0">
                          <a:latin typeface="inherit"/>
                        </a:rPr>
                        <a:t>0,400</a:t>
                      </a:r>
                    </a:p>
                  </a:txBody>
                  <a:tcPr marL="44081" marR="44081" marT="22041" marB="22041" anchor="ctr">
                    <a:lnL w="12700" cap="flat" cmpd="sng" algn="ctr">
                      <a:solidFill>
                        <a:srgbClr val="E0CA0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053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0CA0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0CD0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ru-RU" sz="900" b="0">
                          <a:latin typeface="inherit"/>
                        </a:rPr>
                        <a:t>0,468</a:t>
                      </a:r>
                    </a:p>
                  </a:txBody>
                  <a:tcPr marL="44081" marR="44081" marT="22041" marB="22041" anchor="ctr">
                    <a:lnL w="12700" cap="flat" cmpd="sng" algn="ctr">
                      <a:solidFill>
                        <a:srgbClr val="F053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CB0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053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0CE0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ru-RU" sz="900" b="0">
                          <a:latin typeface="inherit"/>
                        </a:rPr>
                        <a:t>0,590</a:t>
                      </a:r>
                    </a:p>
                  </a:txBody>
                  <a:tcPr marL="44081" marR="44081" marT="22041" marB="22041" anchor="ctr">
                    <a:lnL w="12700" cap="flat" cmpd="sng" algn="ctr">
                      <a:solidFill>
                        <a:srgbClr val="70CB0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CC0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CB0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0CE0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ru-RU" sz="900" b="0">
                          <a:latin typeface="inherit"/>
                        </a:rPr>
                        <a:t>0,708</a:t>
                      </a:r>
                    </a:p>
                  </a:txBody>
                  <a:tcPr marL="44081" marR="44081" marT="22041" marB="22041" anchor="ctr">
                    <a:lnL w="12700" cap="flat" cmpd="sng" algn="ctr">
                      <a:solidFill>
                        <a:srgbClr val="00CC0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CC0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CC0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0CF0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218161">
                <a:tc>
                  <a:txBody>
                    <a:bodyPr/>
                    <a:lstStyle/>
                    <a:p>
                      <a:pPr algn="l" fontAlgn="base"/>
                      <a:r>
                        <a:rPr lang="ru-RU" sz="900" b="0">
                          <a:latin typeface="inherit"/>
                        </a:rPr>
                        <a:t>19</a:t>
                      </a:r>
                    </a:p>
                  </a:txBody>
                  <a:tcPr marL="44081" marR="44081" marT="22041" marB="22041" anchor="ctr">
                    <a:lnL w="12700" cap="flat" cmpd="sng" algn="ctr">
                      <a:solidFill>
                        <a:srgbClr val="20CD0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0CD0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0CD0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F01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ru-RU" sz="900" b="0">
                          <a:latin typeface="inherit"/>
                        </a:rPr>
                        <a:t>0,389</a:t>
                      </a:r>
                    </a:p>
                  </a:txBody>
                  <a:tcPr marL="44081" marR="44081" marT="22041" marB="22041" anchor="ctr">
                    <a:lnL w="12700" cap="flat" cmpd="sng" algn="ctr">
                      <a:solidFill>
                        <a:srgbClr val="B0CD0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0CE0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0CD0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0F01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ru-RU" sz="900" b="0">
                          <a:latin typeface="inherit"/>
                        </a:rPr>
                        <a:t>0,456</a:t>
                      </a:r>
                    </a:p>
                  </a:txBody>
                  <a:tcPr marL="44081" marR="44081" marT="22041" marB="22041" anchor="ctr">
                    <a:lnL w="12700" cap="flat" cmpd="sng" algn="ctr">
                      <a:solidFill>
                        <a:srgbClr val="40CE0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0CE0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0CE0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0F11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ru-RU" sz="900" b="0">
                          <a:latin typeface="inherit"/>
                        </a:rPr>
                        <a:t>0,575</a:t>
                      </a:r>
                    </a:p>
                  </a:txBody>
                  <a:tcPr marL="44081" marR="44081" marT="22041" marB="22041" anchor="ctr">
                    <a:lnL w="12700" cap="flat" cmpd="sng" algn="ctr">
                      <a:solidFill>
                        <a:srgbClr val="D0CE0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0CF0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0CE0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0F11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ru-RU" sz="900" b="0">
                          <a:latin typeface="inherit"/>
                        </a:rPr>
                        <a:t>0,693</a:t>
                      </a:r>
                    </a:p>
                  </a:txBody>
                  <a:tcPr marL="44081" marR="44081" marT="22041" marB="22041" anchor="ctr">
                    <a:lnL w="12700" cap="flat" cmpd="sng" algn="ctr">
                      <a:solidFill>
                        <a:srgbClr val="60CF0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60CF0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0CF0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0F21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218161">
                <a:tc>
                  <a:txBody>
                    <a:bodyPr/>
                    <a:lstStyle/>
                    <a:p>
                      <a:pPr algn="l" fontAlgn="base"/>
                      <a:r>
                        <a:rPr lang="ru-RU" sz="900" b="0">
                          <a:latin typeface="inherit"/>
                        </a:rPr>
                        <a:t>20</a:t>
                      </a:r>
                    </a:p>
                  </a:txBody>
                  <a:tcPr marL="44081" marR="44081" marT="22041" marB="22041" anchor="ctr">
                    <a:lnL w="12700" cap="flat" cmpd="sng" algn="ctr">
                      <a:solidFill>
                        <a:srgbClr val="00F01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0F01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F01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0F21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ru-RU" sz="900" b="0">
                          <a:latin typeface="inherit"/>
                        </a:rPr>
                        <a:t>0,378</a:t>
                      </a:r>
                    </a:p>
                  </a:txBody>
                  <a:tcPr marL="44081" marR="44081" marT="22041" marB="22041" anchor="ctr">
                    <a:lnL w="12700" cap="flat" cmpd="sng" algn="ctr">
                      <a:solidFill>
                        <a:srgbClr val="90F01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0F11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0F01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0F31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ru-RU" sz="900" b="0">
                          <a:latin typeface="inherit"/>
                        </a:rPr>
                        <a:t>0,444</a:t>
                      </a:r>
                    </a:p>
                  </a:txBody>
                  <a:tcPr marL="44081" marR="44081" marT="22041" marB="22041" anchor="ctr">
                    <a:lnL w="12700" cap="flat" cmpd="sng" algn="ctr">
                      <a:solidFill>
                        <a:srgbClr val="20F11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0F11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0F11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0F31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ru-RU" sz="900" b="0">
                          <a:latin typeface="inherit"/>
                        </a:rPr>
                        <a:t>0,561</a:t>
                      </a:r>
                    </a:p>
                  </a:txBody>
                  <a:tcPr marL="44081" marR="44081" marT="22041" marB="22041" anchor="ctr">
                    <a:lnL w="12700" cap="flat" cmpd="sng" algn="ctr">
                      <a:solidFill>
                        <a:srgbClr val="B0F11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0F21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0F11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F41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ru-RU" sz="900" b="0">
                          <a:latin typeface="inherit"/>
                        </a:rPr>
                        <a:t>0,679</a:t>
                      </a:r>
                    </a:p>
                  </a:txBody>
                  <a:tcPr marL="44081" marR="44081" marT="22041" marB="22041" anchor="ctr">
                    <a:lnL w="12700" cap="flat" cmpd="sng" algn="ctr">
                      <a:solidFill>
                        <a:srgbClr val="40F21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40F21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0F21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0F51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218161">
                <a:tc>
                  <a:txBody>
                    <a:bodyPr/>
                    <a:lstStyle/>
                    <a:p>
                      <a:pPr algn="l" fontAlgn="base"/>
                      <a:r>
                        <a:rPr lang="ru-RU" sz="900" b="0">
                          <a:latin typeface="inherit"/>
                        </a:rPr>
                        <a:t>21</a:t>
                      </a:r>
                    </a:p>
                  </a:txBody>
                  <a:tcPr marL="44081" marR="44081" marT="22041" marB="22041" anchor="ctr">
                    <a:lnL w="12700" cap="flat" cmpd="sng" algn="ctr">
                      <a:solidFill>
                        <a:srgbClr val="D0F21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0F31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0F21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0F51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ru-RU" sz="900" b="0">
                          <a:latin typeface="inherit"/>
                        </a:rPr>
                        <a:t>0,369</a:t>
                      </a:r>
                    </a:p>
                  </a:txBody>
                  <a:tcPr marL="44081" marR="44081" marT="22041" marB="22041" anchor="ctr">
                    <a:lnL w="12700" cap="flat" cmpd="sng" algn="ctr">
                      <a:solidFill>
                        <a:srgbClr val="60F31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0F31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0F31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0F61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ru-RU" sz="900" b="0">
                          <a:latin typeface="inherit"/>
                        </a:rPr>
                        <a:t>0,433</a:t>
                      </a:r>
                    </a:p>
                  </a:txBody>
                  <a:tcPr marL="44081" marR="44081" marT="22041" marB="22041" anchor="ctr">
                    <a:lnL w="12700" cap="flat" cmpd="sng" algn="ctr">
                      <a:solidFill>
                        <a:srgbClr val="F0F31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F41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0F31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F61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ru-RU" sz="900" b="0">
                          <a:latin typeface="inherit"/>
                        </a:rPr>
                        <a:t>0,549</a:t>
                      </a:r>
                    </a:p>
                  </a:txBody>
                  <a:tcPr marL="44081" marR="44081" marT="22041" marB="22041" anchor="ctr">
                    <a:lnL w="12700" cap="flat" cmpd="sng" algn="ctr">
                      <a:solidFill>
                        <a:srgbClr val="80F41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0F51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F41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0EB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ru-RU" sz="900" b="0">
                          <a:latin typeface="inherit"/>
                        </a:rPr>
                        <a:t>0,665</a:t>
                      </a:r>
                    </a:p>
                  </a:txBody>
                  <a:tcPr marL="44081" marR="44081" marT="22041" marB="22041" anchor="ctr">
                    <a:lnL w="12700" cap="flat" cmpd="sng" algn="ctr">
                      <a:solidFill>
                        <a:srgbClr val="10F51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10F51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0F51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0F81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218161">
                <a:tc>
                  <a:txBody>
                    <a:bodyPr/>
                    <a:lstStyle/>
                    <a:p>
                      <a:pPr algn="l" fontAlgn="base"/>
                      <a:r>
                        <a:rPr lang="ru-RU" sz="900" b="0">
                          <a:latin typeface="inherit"/>
                        </a:rPr>
                        <a:t>22</a:t>
                      </a:r>
                    </a:p>
                  </a:txBody>
                  <a:tcPr marL="44081" marR="44081" marT="22041" marB="22041" anchor="ctr">
                    <a:lnL w="12700" cap="flat" cmpd="sng" algn="ctr">
                      <a:solidFill>
                        <a:srgbClr val="A0F51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0F61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0F51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0F81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ru-RU" sz="900" b="0">
                          <a:latin typeface="inherit"/>
                        </a:rPr>
                        <a:t>0,360</a:t>
                      </a:r>
                    </a:p>
                  </a:txBody>
                  <a:tcPr marL="44081" marR="44081" marT="22041" marB="22041" anchor="ctr">
                    <a:lnL w="12700" cap="flat" cmpd="sng" algn="ctr">
                      <a:solidFill>
                        <a:srgbClr val="30F61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F61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0F61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F91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ru-RU" sz="900" b="0">
                          <a:latin typeface="inherit"/>
                        </a:rPr>
                        <a:t>0,423</a:t>
                      </a:r>
                    </a:p>
                  </a:txBody>
                  <a:tcPr marL="44081" marR="44081" marT="22041" marB="22041" anchor="ctr">
                    <a:lnL w="12700" cap="flat" cmpd="sng" algn="ctr">
                      <a:solidFill>
                        <a:srgbClr val="C0F61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0EB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F61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0F91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ru-RU" sz="900" b="0">
                          <a:latin typeface="inherit"/>
                        </a:rPr>
                        <a:t>0,537</a:t>
                      </a:r>
                    </a:p>
                  </a:txBody>
                  <a:tcPr marL="44081" marR="44081" marT="22041" marB="22041" anchor="ctr">
                    <a:lnL w="12700" cap="flat" cmpd="sng" algn="ctr">
                      <a:solidFill>
                        <a:srgbClr val="40EB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0F81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0EB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0FA1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ru-RU" sz="900" b="0">
                          <a:latin typeface="inherit"/>
                        </a:rPr>
                        <a:t>0,652</a:t>
                      </a:r>
                    </a:p>
                  </a:txBody>
                  <a:tcPr marL="44081" marR="44081" marT="22041" marB="22041" anchor="ctr">
                    <a:lnL w="12700" cap="flat" cmpd="sng" algn="ctr">
                      <a:solidFill>
                        <a:srgbClr val="A0F81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0F81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0F81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0FA1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218161">
                <a:tc>
                  <a:txBody>
                    <a:bodyPr/>
                    <a:lstStyle/>
                    <a:p>
                      <a:pPr algn="l" fontAlgn="base"/>
                      <a:r>
                        <a:rPr lang="ru-RU" sz="900" b="0">
                          <a:latin typeface="inherit"/>
                        </a:rPr>
                        <a:t>23</a:t>
                      </a:r>
                    </a:p>
                  </a:txBody>
                  <a:tcPr marL="44081" marR="44081" marT="22041" marB="22041" anchor="ctr">
                    <a:lnL w="12700" cap="flat" cmpd="sng" algn="ctr">
                      <a:solidFill>
                        <a:srgbClr val="10F81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F91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0F81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0FB1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ru-RU" sz="900" b="0">
                          <a:latin typeface="inherit"/>
                        </a:rPr>
                        <a:t>0,352</a:t>
                      </a:r>
                    </a:p>
                  </a:txBody>
                  <a:tcPr marL="44081" marR="44081" marT="22041" marB="22041" anchor="ctr">
                    <a:lnL w="12700" cap="flat" cmpd="sng" algn="ctr">
                      <a:solidFill>
                        <a:srgbClr val="00F91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0F91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F91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0FB1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ru-RU" sz="900" b="0">
                          <a:latin typeface="inherit"/>
                        </a:rPr>
                        <a:t>0,413</a:t>
                      </a:r>
                    </a:p>
                  </a:txBody>
                  <a:tcPr marL="44081" marR="44081" marT="22041" marB="22041" anchor="ctr">
                    <a:lnL w="12700" cap="flat" cmpd="sng" algn="ctr">
                      <a:solidFill>
                        <a:srgbClr val="90F91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0FA1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0F91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0FC1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ru-RU" sz="900" b="0">
                          <a:latin typeface="inherit"/>
                        </a:rPr>
                        <a:t>0,526</a:t>
                      </a:r>
                    </a:p>
                  </a:txBody>
                  <a:tcPr marL="44081" marR="44081" marT="22041" marB="22041" anchor="ctr">
                    <a:lnL w="12700" cap="flat" cmpd="sng" algn="ctr">
                      <a:solidFill>
                        <a:srgbClr val="20FA1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0FA1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0FA1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0FC1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ru-RU" sz="900" b="0">
                          <a:latin typeface="inherit"/>
                        </a:rPr>
                        <a:t>0,640</a:t>
                      </a:r>
                    </a:p>
                  </a:txBody>
                  <a:tcPr marL="44081" marR="44081" marT="22041" marB="22041" anchor="ctr">
                    <a:lnL w="12700" cap="flat" cmpd="sng" algn="ctr">
                      <a:solidFill>
                        <a:srgbClr val="B0FA1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0FA1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0FA1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FD1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  <a:tr h="218161">
                <a:tc>
                  <a:txBody>
                    <a:bodyPr/>
                    <a:lstStyle/>
                    <a:p>
                      <a:pPr algn="l" fontAlgn="base"/>
                      <a:r>
                        <a:rPr lang="ru-RU" sz="900" b="0">
                          <a:latin typeface="inherit"/>
                        </a:rPr>
                        <a:t>24</a:t>
                      </a:r>
                    </a:p>
                  </a:txBody>
                  <a:tcPr marL="44081" marR="44081" marT="22041" marB="22041" anchor="ctr">
                    <a:lnL w="12700" cap="flat" cmpd="sng" algn="ctr">
                      <a:solidFill>
                        <a:srgbClr val="40FB1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0FB1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0FB1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0FE1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ru-RU" sz="900" b="0">
                          <a:latin typeface="inherit"/>
                        </a:rPr>
                        <a:t>0,344</a:t>
                      </a:r>
                    </a:p>
                  </a:txBody>
                  <a:tcPr marL="44081" marR="44081" marT="22041" marB="22041" anchor="ctr">
                    <a:lnL w="12700" cap="flat" cmpd="sng" algn="ctr">
                      <a:solidFill>
                        <a:srgbClr val="D0FB1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0FC1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0FB1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0FE1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ru-RU" sz="900" b="0">
                          <a:latin typeface="inherit"/>
                        </a:rPr>
                        <a:t>0,404</a:t>
                      </a:r>
                    </a:p>
                  </a:txBody>
                  <a:tcPr marL="44081" marR="44081" marT="22041" marB="22041" anchor="ctr">
                    <a:lnL w="12700" cap="flat" cmpd="sng" algn="ctr">
                      <a:solidFill>
                        <a:srgbClr val="60FC1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0FC1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0FC1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0FF1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ru-RU" sz="900" b="0">
                          <a:latin typeface="inherit"/>
                        </a:rPr>
                        <a:t>0,515</a:t>
                      </a:r>
                    </a:p>
                  </a:txBody>
                  <a:tcPr marL="44081" marR="44081" marT="22041" marB="22041" anchor="ctr">
                    <a:lnL w="12700" cap="flat" cmpd="sng" algn="ctr">
                      <a:solidFill>
                        <a:srgbClr val="F0FC1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FD1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0FC1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FF1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ru-RU" sz="900" b="0">
                          <a:latin typeface="inherit"/>
                        </a:rPr>
                        <a:t>0,629</a:t>
                      </a:r>
                    </a:p>
                  </a:txBody>
                  <a:tcPr marL="44081" marR="44081" marT="22041" marB="22041" anchor="ctr">
                    <a:lnL w="12700" cap="flat" cmpd="sng" algn="ctr">
                      <a:solidFill>
                        <a:srgbClr val="80FD1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0FD1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FD1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010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1"/>
                  </a:ext>
                </a:extLst>
              </a:tr>
              <a:tr h="218161">
                <a:tc>
                  <a:txBody>
                    <a:bodyPr/>
                    <a:lstStyle/>
                    <a:p>
                      <a:pPr algn="l" fontAlgn="base"/>
                      <a:r>
                        <a:rPr lang="ru-RU" sz="900" b="0">
                          <a:latin typeface="inherit"/>
                        </a:rPr>
                        <a:t>25</a:t>
                      </a:r>
                    </a:p>
                  </a:txBody>
                  <a:tcPr marL="44081" marR="44081" marT="22041" marB="22041" anchor="ctr">
                    <a:lnL w="12700" cap="flat" cmpd="sng" algn="ctr">
                      <a:solidFill>
                        <a:srgbClr val="10FE1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0FE1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0FE1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010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ru-RU" sz="900" b="0">
                          <a:latin typeface="inherit"/>
                        </a:rPr>
                        <a:t>0,337</a:t>
                      </a:r>
                    </a:p>
                  </a:txBody>
                  <a:tcPr marL="44081" marR="44081" marT="22041" marB="22041" anchor="ctr">
                    <a:lnL w="12700" cap="flat" cmpd="sng" algn="ctr">
                      <a:solidFill>
                        <a:srgbClr val="A0FE1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0FF1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0FE1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11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ru-RU" sz="900" b="0">
                          <a:latin typeface="inherit"/>
                        </a:rPr>
                        <a:t>0,396</a:t>
                      </a:r>
                    </a:p>
                  </a:txBody>
                  <a:tcPr marL="44081" marR="44081" marT="22041" marB="22041" anchor="ctr">
                    <a:lnL w="12700" cap="flat" cmpd="sng" algn="ctr">
                      <a:solidFill>
                        <a:srgbClr val="30FF1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FF1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0FF1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012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ru-RU" sz="900" b="0">
                          <a:latin typeface="inherit"/>
                        </a:rPr>
                        <a:t>0,505</a:t>
                      </a:r>
                    </a:p>
                  </a:txBody>
                  <a:tcPr marL="44081" marR="44081" marT="22041" marB="22041" anchor="ctr">
                    <a:lnL w="12700" cap="flat" cmpd="sng" algn="ctr">
                      <a:solidFill>
                        <a:srgbClr val="C0FF1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010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FF1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012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ru-RU" sz="900" b="0">
                          <a:latin typeface="inherit"/>
                        </a:rPr>
                        <a:t>0,618</a:t>
                      </a:r>
                    </a:p>
                  </a:txBody>
                  <a:tcPr marL="44081" marR="44081" marT="22041" marB="22041" anchor="ctr">
                    <a:lnL w="12700" cap="flat" cmpd="sng" algn="ctr">
                      <a:solidFill>
                        <a:srgbClr val="6010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6010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010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013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2"/>
                  </a:ext>
                </a:extLst>
              </a:tr>
              <a:tr h="218161">
                <a:tc>
                  <a:txBody>
                    <a:bodyPr/>
                    <a:lstStyle/>
                    <a:p>
                      <a:pPr algn="l" fontAlgn="base"/>
                      <a:r>
                        <a:rPr lang="ru-RU" sz="900" b="0">
                          <a:latin typeface="inherit"/>
                        </a:rPr>
                        <a:t>26</a:t>
                      </a:r>
                    </a:p>
                  </a:txBody>
                  <a:tcPr marL="44081" marR="44081" marT="22041" marB="22041" anchor="ctr">
                    <a:lnL w="12700" cap="flat" cmpd="sng" algn="ctr">
                      <a:solidFill>
                        <a:srgbClr val="F010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11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010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14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ru-RU" sz="900" b="0">
                          <a:latin typeface="inherit"/>
                        </a:rPr>
                        <a:t>0,330</a:t>
                      </a:r>
                    </a:p>
                  </a:txBody>
                  <a:tcPr marL="44081" marR="44081" marT="22041" marB="22041" anchor="ctr">
                    <a:lnL w="12700" cap="flat" cmpd="sng" algn="ctr">
                      <a:solidFill>
                        <a:srgbClr val="8011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012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11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13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ru-RU" sz="900" b="0">
                          <a:latin typeface="inherit"/>
                        </a:rPr>
                        <a:t>0,388</a:t>
                      </a:r>
                    </a:p>
                  </a:txBody>
                  <a:tcPr marL="44081" marR="44081" marT="22041" marB="22041" anchor="ctr">
                    <a:lnL w="12700" cap="flat" cmpd="sng" algn="ctr">
                      <a:solidFill>
                        <a:srgbClr val="1012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012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012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014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ru-RU" sz="900" b="0">
                          <a:latin typeface="inherit"/>
                        </a:rPr>
                        <a:t>0,496</a:t>
                      </a:r>
                    </a:p>
                  </a:txBody>
                  <a:tcPr marL="44081" marR="44081" marT="22041" marB="22041" anchor="ctr">
                    <a:lnL w="12700" cap="flat" cmpd="sng" algn="ctr">
                      <a:solidFill>
                        <a:srgbClr val="A012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013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012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15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ru-RU" sz="900" b="0">
                          <a:latin typeface="inherit"/>
                        </a:rPr>
                        <a:t>0,607</a:t>
                      </a:r>
                    </a:p>
                  </a:txBody>
                  <a:tcPr marL="44081" marR="44081" marT="22041" marB="22041" anchor="ctr">
                    <a:lnL w="12700" cap="flat" cmpd="sng" algn="ctr">
                      <a:solidFill>
                        <a:srgbClr val="3013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013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013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16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3"/>
                  </a:ext>
                </a:extLst>
              </a:tr>
              <a:tr h="218161">
                <a:tc>
                  <a:txBody>
                    <a:bodyPr/>
                    <a:lstStyle/>
                    <a:p>
                      <a:pPr algn="l" fontAlgn="base"/>
                      <a:r>
                        <a:rPr lang="ru-RU" sz="900" b="0">
                          <a:latin typeface="inherit"/>
                        </a:rPr>
                        <a:t>27</a:t>
                      </a:r>
                    </a:p>
                  </a:txBody>
                  <a:tcPr marL="44081" marR="44081" marT="22041" marB="22041" anchor="ctr">
                    <a:lnL w="12700" cap="flat" cmpd="sng" algn="ctr">
                      <a:solidFill>
                        <a:srgbClr val="8014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13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14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016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ru-RU" sz="900" b="0">
                          <a:latin typeface="inherit"/>
                        </a:rPr>
                        <a:t>0,323</a:t>
                      </a:r>
                    </a:p>
                  </a:txBody>
                  <a:tcPr marL="44081" marR="44081" marT="22041" marB="22041" anchor="ctr">
                    <a:lnL w="12700" cap="flat" cmpd="sng" algn="ctr">
                      <a:solidFill>
                        <a:srgbClr val="C013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014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13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017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ru-RU" sz="900" b="0">
                          <a:latin typeface="inherit"/>
                        </a:rPr>
                        <a:t>0,381</a:t>
                      </a:r>
                    </a:p>
                  </a:txBody>
                  <a:tcPr marL="44081" marR="44081" marT="22041" marB="22041" anchor="ctr">
                    <a:lnL w="12700" cap="flat" cmpd="sng" algn="ctr">
                      <a:solidFill>
                        <a:srgbClr val="E014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15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014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017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ru-RU" sz="900" b="0">
                          <a:latin typeface="inherit"/>
                        </a:rPr>
                        <a:t>0,487</a:t>
                      </a:r>
                    </a:p>
                  </a:txBody>
                  <a:tcPr marL="44081" marR="44081" marT="22041" marB="22041" anchor="ctr">
                    <a:lnL w="12700" cap="flat" cmpd="sng" algn="ctr">
                      <a:solidFill>
                        <a:srgbClr val="7015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16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15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018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ru-RU" sz="900" b="0">
                          <a:latin typeface="inherit"/>
                        </a:rPr>
                        <a:t>0,597</a:t>
                      </a:r>
                    </a:p>
                  </a:txBody>
                  <a:tcPr marL="44081" marR="44081" marT="22041" marB="22041" anchor="ctr">
                    <a:lnL w="12700" cap="flat" cmpd="sng" algn="ctr">
                      <a:solidFill>
                        <a:srgbClr val="0016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16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16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018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4"/>
                  </a:ext>
                </a:extLst>
              </a:tr>
              <a:tr h="218161">
                <a:tc>
                  <a:txBody>
                    <a:bodyPr/>
                    <a:lstStyle/>
                    <a:p>
                      <a:pPr algn="l" fontAlgn="base"/>
                      <a:r>
                        <a:rPr lang="ru-RU" sz="900" b="0">
                          <a:latin typeface="inherit"/>
                        </a:rPr>
                        <a:t>28</a:t>
                      </a:r>
                    </a:p>
                  </a:txBody>
                  <a:tcPr marL="44081" marR="44081" marT="22041" marB="22041" anchor="ctr">
                    <a:lnL w="12700" cap="flat" cmpd="sng" algn="ctr">
                      <a:solidFill>
                        <a:srgbClr val="9016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017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016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019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ru-RU" sz="900" b="0">
                          <a:latin typeface="inherit"/>
                        </a:rPr>
                        <a:t>0,317</a:t>
                      </a:r>
                    </a:p>
                  </a:txBody>
                  <a:tcPr marL="44081" marR="44081" marT="22041" marB="22041" anchor="ctr">
                    <a:lnL w="12700" cap="flat" cmpd="sng" algn="ctr">
                      <a:solidFill>
                        <a:srgbClr val="2017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017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017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019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ru-RU" sz="900" b="0">
                          <a:latin typeface="inherit"/>
                        </a:rPr>
                        <a:t>0,374</a:t>
                      </a:r>
                    </a:p>
                  </a:txBody>
                  <a:tcPr marL="44081" marR="44081" marT="22041" marB="22041" anchor="ctr">
                    <a:lnL w="12700" cap="flat" cmpd="sng" algn="ctr">
                      <a:solidFill>
                        <a:srgbClr val="B017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018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017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1A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ru-RU" sz="900" b="0">
                          <a:latin typeface="inherit"/>
                        </a:rPr>
                        <a:t>0,479</a:t>
                      </a:r>
                    </a:p>
                  </a:txBody>
                  <a:tcPr marL="44081" marR="44081" marT="22041" marB="22041" anchor="ctr">
                    <a:lnL w="12700" cap="flat" cmpd="sng" algn="ctr">
                      <a:solidFill>
                        <a:srgbClr val="4018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018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018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01B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ru-RU" sz="900" b="0">
                          <a:latin typeface="inherit"/>
                        </a:rPr>
                        <a:t>0,588</a:t>
                      </a:r>
                    </a:p>
                  </a:txBody>
                  <a:tcPr marL="44081" marR="44081" marT="22041" marB="22041" anchor="ctr">
                    <a:lnL w="12700" cap="flat" cmpd="sng" algn="ctr">
                      <a:solidFill>
                        <a:srgbClr val="D018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018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018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01B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5"/>
                  </a:ext>
                </a:extLst>
              </a:tr>
              <a:tr h="218161">
                <a:tc>
                  <a:txBody>
                    <a:bodyPr/>
                    <a:lstStyle/>
                    <a:p>
                      <a:pPr algn="l" fontAlgn="base"/>
                      <a:r>
                        <a:rPr lang="ru-RU" sz="900" b="0">
                          <a:latin typeface="inherit"/>
                        </a:rPr>
                        <a:t>29</a:t>
                      </a:r>
                    </a:p>
                  </a:txBody>
                  <a:tcPr marL="44081" marR="44081" marT="22041" marB="22041" anchor="ctr">
                    <a:lnL w="12700" cap="flat" cmpd="sng" algn="ctr">
                      <a:solidFill>
                        <a:srgbClr val="6019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019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019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01C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ru-RU" sz="900" b="0">
                          <a:latin typeface="inherit"/>
                        </a:rPr>
                        <a:t>0,311</a:t>
                      </a:r>
                    </a:p>
                  </a:txBody>
                  <a:tcPr marL="44081" marR="44081" marT="22041" marB="22041" anchor="ctr">
                    <a:lnL w="12700" cap="flat" cmpd="sng" algn="ctr">
                      <a:solidFill>
                        <a:srgbClr val="F019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1A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019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1C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ru-RU" sz="900" b="0">
                          <a:latin typeface="inherit"/>
                        </a:rPr>
                        <a:t>0,367</a:t>
                      </a:r>
                    </a:p>
                  </a:txBody>
                  <a:tcPr marL="44081" marR="44081" marT="22041" marB="22041" anchor="ctr">
                    <a:lnL w="12700" cap="flat" cmpd="sng" algn="ctr">
                      <a:solidFill>
                        <a:srgbClr val="801A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01B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1A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1D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ru-RU" sz="900" b="0">
                          <a:latin typeface="inherit"/>
                        </a:rPr>
                        <a:t>0,471</a:t>
                      </a:r>
                    </a:p>
                  </a:txBody>
                  <a:tcPr marL="44081" marR="44081" marT="22041" marB="22041" anchor="ctr">
                    <a:lnL w="12700" cap="flat" cmpd="sng" algn="ctr">
                      <a:solidFill>
                        <a:srgbClr val="101B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01B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01B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01D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ru-RU" sz="900" b="0">
                          <a:latin typeface="inherit"/>
                        </a:rPr>
                        <a:t>0,579</a:t>
                      </a:r>
                    </a:p>
                  </a:txBody>
                  <a:tcPr marL="44081" marR="44081" marT="22041" marB="22041" anchor="ctr">
                    <a:lnL w="12700" cap="flat" cmpd="sng" algn="ctr">
                      <a:solidFill>
                        <a:srgbClr val="A01B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01B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01B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1E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6"/>
                  </a:ext>
                </a:extLst>
              </a:tr>
              <a:tr h="218161">
                <a:tc>
                  <a:txBody>
                    <a:bodyPr/>
                    <a:lstStyle/>
                    <a:p>
                      <a:pPr algn="l" fontAlgn="base"/>
                      <a:r>
                        <a:rPr lang="ru-RU" sz="900" b="0">
                          <a:latin typeface="inherit"/>
                        </a:rPr>
                        <a:t>30</a:t>
                      </a:r>
                    </a:p>
                  </a:txBody>
                  <a:tcPr marL="44081" marR="44081" marT="22041" marB="22041" anchor="ctr">
                    <a:lnL w="12700" cap="flat" cmpd="sng" algn="ctr">
                      <a:solidFill>
                        <a:srgbClr val="301C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1C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01C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01C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ru-RU" sz="900" b="0">
                          <a:latin typeface="inherit"/>
                        </a:rPr>
                        <a:t>0,306</a:t>
                      </a:r>
                    </a:p>
                  </a:txBody>
                  <a:tcPr marL="44081" marR="44081" marT="22041" marB="22041" anchor="ctr">
                    <a:lnL w="12700" cap="flat" cmpd="sng" algn="ctr">
                      <a:solidFill>
                        <a:srgbClr val="C01C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1D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1C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01C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ru-RU" sz="900" b="0">
                          <a:latin typeface="inherit"/>
                        </a:rPr>
                        <a:t>0,361</a:t>
                      </a:r>
                    </a:p>
                  </a:txBody>
                  <a:tcPr marL="44081" marR="44081" marT="22041" marB="22041" anchor="ctr">
                    <a:lnL w="12700" cap="flat" cmpd="sng" algn="ctr">
                      <a:solidFill>
                        <a:srgbClr val="501D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01D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1D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501D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ru-RU" sz="900" b="0">
                          <a:latin typeface="inherit"/>
                        </a:rPr>
                        <a:t>0,463</a:t>
                      </a:r>
                    </a:p>
                  </a:txBody>
                  <a:tcPr marL="44081" marR="44081" marT="22041" marB="22041" anchor="ctr">
                    <a:lnL w="12700" cap="flat" cmpd="sng" algn="ctr">
                      <a:solidFill>
                        <a:srgbClr val="E01D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1E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01D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01D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ru-RU" sz="900" b="0" dirty="0">
                          <a:latin typeface="inherit"/>
                        </a:rPr>
                        <a:t>0,570</a:t>
                      </a:r>
                    </a:p>
                  </a:txBody>
                  <a:tcPr marL="44081" marR="44081" marT="22041" marB="22041" anchor="ctr">
                    <a:lnL w="12700" cap="flat" cmpd="sng" algn="ctr">
                      <a:solidFill>
                        <a:srgbClr val="701E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701E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1E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701E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7418333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00766" y="0"/>
            <a:ext cx="8881430" cy="990584"/>
          </a:xfrm>
        </p:spPr>
        <p:txBody>
          <a:bodyPr>
            <a:normAutofit fontScale="90000"/>
          </a:bodyPr>
          <a:lstStyle/>
          <a:p>
            <a:r>
              <a:rPr lang="ru-RU" dirty="0"/>
              <a:t>Пример. </a:t>
            </a:r>
            <a:r>
              <a:rPr lang="ru-RU" sz="2200" dirty="0"/>
              <a:t>Даны суммы баллов, присвоенные 12 учащимся при оценке неприязни к преподавателям Х и другим учащимся </a:t>
            </a:r>
            <a:r>
              <a:rPr lang="en-US" sz="2200" dirty="0"/>
              <a:t>Y</a:t>
            </a:r>
            <a:r>
              <a:rPr lang="ru-RU" sz="2200" dirty="0"/>
              <a:t>. Оценить меру связи Х, </a:t>
            </a:r>
            <a:r>
              <a:rPr lang="en-US" sz="2200" dirty="0"/>
              <a:t>Y</a:t>
            </a:r>
            <a:r>
              <a:rPr lang="kk-KZ" sz="2200" dirty="0"/>
              <a:t> и ее значимость</a:t>
            </a:r>
            <a:endParaRPr lang="ru-RU" sz="2700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1841427478"/>
              </p:ext>
            </p:extLst>
          </p:nvPr>
        </p:nvGraphicFramePr>
        <p:xfrm>
          <a:off x="1738285" y="1214422"/>
          <a:ext cx="8443911" cy="5562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2875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8378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0627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0627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0627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0627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206273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370840">
                <a:tc rowSpan="2">
                  <a:txBody>
                    <a:bodyPr/>
                    <a:lstStyle/>
                    <a:p>
                      <a:r>
                        <a:rPr lang="ru-RU" dirty="0"/>
                        <a:t>Номер</a:t>
                      </a:r>
                      <a:r>
                        <a:rPr lang="ru-RU" baseline="0" dirty="0"/>
                        <a:t> </a:t>
                      </a:r>
                      <a:r>
                        <a:rPr lang="ru-RU" sz="1200" baseline="0" dirty="0"/>
                        <a:t>испытуемого</a:t>
                      </a:r>
                      <a:endParaRPr lang="ru-RU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ru-RU" dirty="0"/>
                        <a:t>Неприязнь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ru-RU" dirty="0"/>
                        <a:t>Ранг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r>
                        <a:rPr lang="en-US" dirty="0" err="1">
                          <a:sym typeface="Symbol"/>
                        </a:rPr>
                        <a:t>d</a:t>
                      </a:r>
                      <a:r>
                        <a:rPr lang="en-US" baseline="-25000" dirty="0" err="1">
                          <a:sym typeface="Symbol"/>
                        </a:rPr>
                        <a:t>i</a:t>
                      </a:r>
                      <a:endParaRPr lang="ru-RU" dirty="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r>
                        <a:rPr lang="en-US" dirty="0">
                          <a:sym typeface="Symbol"/>
                        </a:rPr>
                        <a:t>d</a:t>
                      </a:r>
                      <a:r>
                        <a:rPr lang="en-US" baseline="-25000" dirty="0">
                          <a:sym typeface="Symbol"/>
                        </a:rPr>
                        <a:t>i</a:t>
                      </a:r>
                      <a:r>
                        <a:rPr lang="en-US" baseline="30000" dirty="0">
                          <a:sym typeface="Symbol"/>
                        </a:rPr>
                        <a:t>2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X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Y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X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Y</a:t>
                      </a:r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/>
                        <a:t>46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/>
                        <a:t>47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/>
                        <a:t>31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/>
                        <a:t>48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/>
                        <a:t>24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/>
                        <a:t>37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/>
                        <a:t>42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/>
                        <a:t>45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/>
                        <a:t>48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/>
                        <a:t>54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6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/>
                        <a:t>36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/>
                        <a:t>49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7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/>
                        <a:t>34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/>
                        <a:t>41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8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/>
                        <a:t>27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/>
                        <a:t>44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9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/>
                        <a:t>40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/>
                        <a:t>59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10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/>
                        <a:t>30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/>
                        <a:t>34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11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/>
                        <a:t>25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/>
                        <a:t>32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12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/>
                        <a:t>37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/>
                        <a:t>57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kk-KZ" dirty="0"/>
                        <a:t>Итого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1661744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ru-RU" dirty="0">
                <a:sym typeface="Symbol"/>
              </a:rPr>
              <a:t></a:t>
            </a:r>
            <a:r>
              <a:rPr lang="en-US" dirty="0">
                <a:sym typeface="Symbol"/>
              </a:rPr>
              <a:t>d</a:t>
            </a:r>
            <a:r>
              <a:rPr lang="en-US" baseline="-25000" dirty="0">
                <a:sym typeface="Symbol"/>
              </a:rPr>
              <a:t>i</a:t>
            </a:r>
            <a:r>
              <a:rPr lang="en-US" baseline="30000" dirty="0">
                <a:sym typeface="Symbol"/>
              </a:rPr>
              <a:t>2</a:t>
            </a:r>
            <a:r>
              <a:rPr lang="en-US" dirty="0">
                <a:sym typeface="Symbol"/>
              </a:rPr>
              <a:t>  = 84</a:t>
            </a:r>
          </a:p>
          <a:p>
            <a:endParaRPr lang="en-US" dirty="0">
              <a:sym typeface="Symbol"/>
            </a:endParaRPr>
          </a:p>
          <a:p>
            <a:r>
              <a:rPr lang="ru-RU" dirty="0">
                <a:sym typeface="Symbol"/>
              </a:rPr>
              <a:t>  =  1 -6 </a:t>
            </a:r>
            <a:r>
              <a:rPr lang="en-US" dirty="0">
                <a:sym typeface="Symbol"/>
              </a:rPr>
              <a:t>d</a:t>
            </a:r>
            <a:r>
              <a:rPr lang="en-US" baseline="-25000" dirty="0">
                <a:sym typeface="Symbol"/>
              </a:rPr>
              <a:t>i</a:t>
            </a:r>
            <a:r>
              <a:rPr lang="en-US" baseline="30000" dirty="0">
                <a:sym typeface="Symbol"/>
              </a:rPr>
              <a:t>2</a:t>
            </a:r>
            <a:r>
              <a:rPr lang="en-US" dirty="0">
                <a:sym typeface="Symbol"/>
              </a:rPr>
              <a:t> / n(n</a:t>
            </a:r>
            <a:r>
              <a:rPr lang="en-US" baseline="30000" dirty="0">
                <a:sym typeface="Symbol"/>
              </a:rPr>
              <a:t>2</a:t>
            </a:r>
            <a:r>
              <a:rPr lang="en-US" dirty="0">
                <a:sym typeface="Symbol"/>
              </a:rPr>
              <a:t>-1)=</a:t>
            </a:r>
          </a:p>
          <a:p>
            <a:r>
              <a:rPr lang="ru-RU" dirty="0">
                <a:sym typeface="Symbol"/>
              </a:rPr>
              <a:t></a:t>
            </a:r>
            <a:r>
              <a:rPr lang="en-US" dirty="0">
                <a:sym typeface="Symbol"/>
              </a:rPr>
              <a:t>=</a:t>
            </a:r>
            <a:endParaRPr lang="ru-RU" dirty="0">
              <a:sym typeface="Symbol"/>
            </a:endParaRPr>
          </a:p>
          <a:p>
            <a:endParaRPr lang="en-US" dirty="0">
              <a:sym typeface="Symbol"/>
            </a:endParaRPr>
          </a:p>
          <a:p>
            <a:r>
              <a:rPr lang="kk-KZ" dirty="0"/>
              <a:t>Критическое значение </a:t>
            </a:r>
            <a:r>
              <a:rPr lang="en-US" dirty="0">
                <a:sym typeface="Symbol"/>
              </a:rPr>
              <a:t></a:t>
            </a:r>
            <a:r>
              <a:rPr lang="kk-KZ" baseline="-25000" dirty="0">
                <a:sym typeface="Symbol"/>
              </a:rPr>
              <a:t>крит </a:t>
            </a:r>
            <a:r>
              <a:rPr lang="kk-KZ" dirty="0">
                <a:sym typeface="Symbol"/>
              </a:rPr>
              <a:t>по таблице для уровня значимости</a:t>
            </a:r>
            <a:endParaRPr lang="en-US" dirty="0">
              <a:sym typeface="Symbol"/>
            </a:endParaRPr>
          </a:p>
          <a:p>
            <a:r>
              <a:rPr lang="en-US" dirty="0">
                <a:sym typeface="Symbol"/>
              </a:rPr>
              <a:t></a:t>
            </a:r>
            <a:r>
              <a:rPr lang="kk-KZ" baseline="-25000" dirty="0">
                <a:sym typeface="Symbol"/>
              </a:rPr>
              <a:t>крит</a:t>
            </a:r>
            <a:r>
              <a:rPr lang="en-US" baseline="-25000" dirty="0">
                <a:sym typeface="Symbol"/>
              </a:rPr>
              <a:t>=</a:t>
            </a:r>
            <a:r>
              <a:rPr lang="ru-RU" sz="2800" dirty="0">
                <a:latin typeface="inherit"/>
              </a:rPr>
              <a:t> 0,576		           </a:t>
            </a:r>
            <a:r>
              <a:rPr lang="en-US" sz="2800" dirty="0">
                <a:latin typeface="inherit"/>
              </a:rPr>
              <a:t>&gt;</a:t>
            </a:r>
            <a:r>
              <a:rPr lang="ru-RU" sz="2800" dirty="0">
                <a:latin typeface="inherit"/>
              </a:rPr>
              <a:t>  </a:t>
            </a:r>
            <a:r>
              <a:rPr lang="en-US" sz="2800" dirty="0">
                <a:latin typeface="inherit"/>
              </a:rPr>
              <a:t>		</a:t>
            </a:r>
            <a:endParaRPr lang="ru-RU" sz="2800" dirty="0">
              <a:latin typeface="inherit"/>
            </a:endParaRPr>
          </a:p>
          <a:p>
            <a:endParaRPr lang="kk-KZ" dirty="0">
              <a:sym typeface="Symbol"/>
            </a:endParaRPr>
          </a:p>
          <a:p>
            <a:r>
              <a:rPr lang="kk-KZ" dirty="0">
                <a:sym typeface="Symbol"/>
              </a:rPr>
              <a:t>Если   </a:t>
            </a:r>
            <a:r>
              <a:rPr lang="en-US" dirty="0">
                <a:sym typeface="Symbol"/>
              </a:rPr>
              <a:t>&lt;</a:t>
            </a:r>
            <a:r>
              <a:rPr lang="kk-KZ" baseline="-25000" dirty="0">
                <a:sym typeface="Symbol"/>
              </a:rPr>
              <a:t>крит</a:t>
            </a:r>
            <a:r>
              <a:rPr lang="ru-RU" dirty="0">
                <a:sym typeface="Symbol"/>
              </a:rPr>
              <a:t>, то </a:t>
            </a:r>
            <a:r>
              <a:rPr lang="en-US" dirty="0">
                <a:sym typeface="Symbol"/>
              </a:rPr>
              <a:t> </a:t>
            </a:r>
            <a:r>
              <a:rPr lang="kk-KZ" dirty="0">
                <a:sym typeface="Symbol"/>
              </a:rPr>
              <a:t> - не значим</a:t>
            </a:r>
          </a:p>
          <a:p>
            <a:r>
              <a:rPr lang="kk-KZ" dirty="0">
                <a:sym typeface="Symbol"/>
              </a:rPr>
              <a:t>Если </a:t>
            </a:r>
            <a:r>
              <a:rPr lang="en-US" dirty="0">
                <a:sym typeface="Symbol"/>
              </a:rPr>
              <a:t>&gt;</a:t>
            </a:r>
            <a:r>
              <a:rPr lang="kk-KZ" baseline="-25000" dirty="0">
                <a:sym typeface="Symbol"/>
              </a:rPr>
              <a:t>крит</a:t>
            </a:r>
            <a:r>
              <a:rPr lang="kk-KZ" dirty="0">
                <a:sym typeface="Symbol"/>
              </a:rPr>
              <a:t>, то  - значим, т.е.имеется связь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876500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24128" y="0"/>
            <a:ext cx="9720072" cy="1120462"/>
          </a:xfrm>
        </p:spPr>
        <p:txBody>
          <a:bodyPr>
            <a:normAutofit fontScale="90000"/>
          </a:bodyPr>
          <a:lstStyle/>
          <a:p>
            <a:r>
              <a:rPr lang="ru-RU" dirty="0"/>
              <a:t>Задача: </a:t>
            </a:r>
            <a:r>
              <a:rPr lang="ru-RU" sz="2000" dirty="0"/>
              <a:t>По данным распределения </a:t>
            </a:r>
            <a:r>
              <a:rPr lang="en-US" sz="2000" dirty="0"/>
              <a:t>IQ-</a:t>
            </a:r>
            <a:r>
              <a:rPr lang="ru-RU" sz="2000" dirty="0"/>
              <a:t>оценок и показателям теста зрительной памяти 10 учащихся оценить меру связи между переменными и ее значимость</a:t>
            </a: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sz="quarter" idx="1"/>
          </p:nvPr>
        </p:nvGraphicFramePr>
        <p:xfrm>
          <a:off x="1809721" y="1219200"/>
          <a:ext cx="8401078" cy="4993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0015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0015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0015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0015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0015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0015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200154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370840">
                <a:tc rowSpan="2">
                  <a:txBody>
                    <a:bodyPr/>
                    <a:lstStyle/>
                    <a:p>
                      <a:r>
                        <a:rPr lang="ru-RU" dirty="0"/>
                        <a:t>Номер </a:t>
                      </a:r>
                      <a:r>
                        <a:rPr lang="ru-RU" dirty="0" err="1"/>
                        <a:t>исп</a:t>
                      </a:r>
                      <a:endParaRPr lang="ru-RU" dirty="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r>
                        <a:rPr lang="en-US" sz="1800" dirty="0"/>
                        <a:t>IQ-</a:t>
                      </a:r>
                      <a:r>
                        <a:rPr lang="ru-RU" sz="1800" dirty="0"/>
                        <a:t>оценка</a:t>
                      </a:r>
                      <a:r>
                        <a:rPr lang="ru-RU" sz="1800" baseline="0" dirty="0"/>
                        <a:t> Х</a:t>
                      </a:r>
                      <a:endParaRPr lang="ru-RU" dirty="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r>
                        <a:rPr lang="ru-RU" sz="1800" dirty="0"/>
                        <a:t>Зрительная память </a:t>
                      </a:r>
                      <a:r>
                        <a:rPr lang="en-US" sz="1800" dirty="0"/>
                        <a:t>Y</a:t>
                      </a:r>
                      <a:r>
                        <a:rPr lang="ru-RU" sz="1800" dirty="0"/>
                        <a:t> </a:t>
                      </a:r>
                      <a:endParaRPr lang="ru-RU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kk-KZ" dirty="0"/>
                        <a:t>Ранги</a:t>
                      </a:r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r>
                        <a:rPr lang="en-US" dirty="0" err="1">
                          <a:sym typeface="Symbol"/>
                        </a:rPr>
                        <a:t>d</a:t>
                      </a:r>
                      <a:r>
                        <a:rPr lang="en-US" baseline="-25000" dirty="0" err="1">
                          <a:sym typeface="Symbol"/>
                        </a:rPr>
                        <a:t>i</a:t>
                      </a:r>
                      <a:endParaRPr lang="ru-RU" dirty="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r>
                        <a:rPr lang="en-US" dirty="0">
                          <a:sym typeface="Symbol"/>
                        </a:rPr>
                        <a:t>d</a:t>
                      </a:r>
                      <a:r>
                        <a:rPr lang="en-US" baseline="-25000" dirty="0">
                          <a:sym typeface="Symbol"/>
                        </a:rPr>
                        <a:t>i</a:t>
                      </a:r>
                      <a:r>
                        <a:rPr lang="en-US" baseline="30000" dirty="0">
                          <a:sym typeface="Symbol"/>
                        </a:rPr>
                        <a:t>2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/>
                        <a:t>Х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Y</a:t>
                      </a:r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/>
                        <a:t>1,20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/>
                        <a:t>15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/>
                        <a:t>1,00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/>
                        <a:t>15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/>
                        <a:t>1,00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/>
                        <a:t>18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/>
                        <a:t>0,91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/>
                        <a:t>15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/>
                        <a:t>0,91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/>
                        <a:t>13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6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/>
                        <a:t>0,90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/>
                        <a:t>13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7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/>
                        <a:t>0,8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/>
                        <a:t>17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8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/>
                        <a:t>0,86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/>
                        <a:t>14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9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/>
                        <a:t>0,76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/>
                        <a:t>14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10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/>
                        <a:t>0,75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/>
                        <a:t>13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kk-KZ" dirty="0"/>
                        <a:t>Итого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6954056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k-KZ" b="1" dirty="0">
                <a:solidFill>
                  <a:srgbClr val="00B050"/>
                </a:solidFill>
              </a:rPr>
              <a:t>Условия применения непараметрических методов 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kk-KZ" dirty="0"/>
              <a:t>Распределение значений признака в генеральной совокупности не соответствует нормальному закону </a:t>
            </a:r>
          </a:p>
          <a:p>
            <a:endParaRPr lang="kk-KZ" dirty="0"/>
          </a:p>
          <a:p>
            <a:r>
              <a:rPr lang="kk-KZ" dirty="0"/>
              <a:t>Возможно распределение признака нормальное</a:t>
            </a:r>
            <a:r>
              <a:rPr lang="ru-RU" dirty="0"/>
              <a:t>, но выборочное распределение маленькое, чтобы судить по нему о генеральной совокупности</a:t>
            </a:r>
          </a:p>
          <a:p>
            <a:endParaRPr lang="ru-RU" dirty="0"/>
          </a:p>
          <a:p>
            <a:r>
              <a:rPr lang="ru-RU" dirty="0"/>
              <a:t>Не выполняется требование о </a:t>
            </a:r>
            <a:r>
              <a:rPr lang="ru-RU" dirty="0" err="1"/>
              <a:t>гомогенности</a:t>
            </a:r>
            <a:r>
              <a:rPr lang="ru-RU" dirty="0"/>
              <a:t> дисперсии при сравнении средних значений  для независимых выборок 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52400"/>
            <a:ext cx="10972800" cy="756320"/>
          </a:xfrm>
        </p:spPr>
        <p:txBody>
          <a:bodyPr>
            <a:normAutofit/>
          </a:bodyPr>
          <a:lstStyle/>
          <a:p>
            <a:r>
              <a:rPr lang="ru-RU" b="1" dirty="0">
                <a:solidFill>
                  <a:srgbClr val="00B050"/>
                </a:solidFill>
              </a:rPr>
              <a:t>Критерий </a:t>
            </a:r>
            <a:r>
              <a:rPr lang="en-US" b="1" dirty="0">
                <a:solidFill>
                  <a:srgbClr val="00B050"/>
                </a:solidFill>
              </a:rPr>
              <a:t>U-</a:t>
            </a:r>
            <a:r>
              <a:rPr lang="kk-KZ" b="1" dirty="0">
                <a:solidFill>
                  <a:srgbClr val="00B050"/>
                </a:solidFill>
              </a:rPr>
              <a:t>Манна-Уитни для независимых выборок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/>
              <a:t>Предложен в 1945 </a:t>
            </a:r>
            <a:r>
              <a:rPr lang="ru-RU" dirty="0" err="1"/>
              <a:t>г.Френком</a:t>
            </a:r>
            <a:r>
              <a:rPr lang="ru-RU" dirty="0"/>
              <a:t> </a:t>
            </a:r>
            <a:r>
              <a:rPr lang="ru-RU" dirty="0" err="1"/>
              <a:t>Вилкоксоном</a:t>
            </a:r>
            <a:r>
              <a:rPr lang="ru-RU" dirty="0"/>
              <a:t>, в 1947 усовершенствован Х.Манном, Д.Уитни</a:t>
            </a:r>
          </a:p>
          <a:p>
            <a:endParaRPr lang="ru-RU" dirty="0"/>
          </a:p>
          <a:p>
            <a:r>
              <a:rPr lang="ru-RU" dirty="0"/>
              <a:t>Эмпирическое значение критерия </a:t>
            </a:r>
            <a:r>
              <a:rPr lang="en-US" dirty="0"/>
              <a:t>U-</a:t>
            </a:r>
            <a:r>
              <a:rPr lang="kk-KZ" dirty="0"/>
              <a:t>Манна-Уитни показывает</a:t>
            </a:r>
            <a:r>
              <a:rPr lang="ru-RU" dirty="0"/>
              <a:t>, насколько совпадают/пересекаются два ряда значений признака. </a:t>
            </a:r>
          </a:p>
          <a:p>
            <a:endParaRPr lang="ru-RU" dirty="0"/>
          </a:p>
          <a:p>
            <a:r>
              <a:rPr lang="ru-RU" dirty="0"/>
              <a:t>Идея – объединение двух рядов выборок в одну, ее ранжирование/упорядочивание. </a:t>
            </a:r>
          </a:p>
          <a:p>
            <a:r>
              <a:rPr lang="ru-RU" dirty="0"/>
              <a:t>Нулевая гипотеза: значения одной выборки равномерно распределены в значении другой выборке. Т.е. когда два ряда пересекаются в наибольшей возможной степени</a:t>
            </a:r>
          </a:p>
          <a:p>
            <a:r>
              <a:rPr lang="ru-RU" dirty="0"/>
              <a:t>Альтернатива: когда значения одной из выборок будут преобладать в одном из концов объединенного ряда. Т.е. пересечения рядов будут минимальными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Варианты гипотез: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Н0: Р(Х</a:t>
            </a:r>
            <a:r>
              <a:rPr lang="en-US" dirty="0"/>
              <a:t>&lt;Y</a:t>
            </a:r>
            <a:r>
              <a:rPr lang="ru-RU" dirty="0"/>
              <a:t>)</a:t>
            </a:r>
            <a:r>
              <a:rPr lang="en-US" dirty="0"/>
              <a:t>=1/2 (</a:t>
            </a:r>
            <a:r>
              <a:rPr lang="kk-KZ" dirty="0"/>
              <a:t>т</a:t>
            </a:r>
            <a:r>
              <a:rPr lang="ru-RU" dirty="0"/>
              <a:t>.е. значения одной выборки будут равномерно распределены в значении другой выборки</a:t>
            </a:r>
            <a:r>
              <a:rPr lang="en-US" dirty="0"/>
              <a:t>)</a:t>
            </a:r>
            <a:endParaRPr lang="ru-RU" dirty="0"/>
          </a:p>
          <a:p>
            <a:r>
              <a:rPr lang="ru-RU" dirty="0"/>
              <a:t>Н1: Р(Х</a:t>
            </a:r>
            <a:r>
              <a:rPr lang="en-US" dirty="0"/>
              <a:t>&lt;Y</a:t>
            </a:r>
            <a:r>
              <a:rPr lang="ru-RU" dirty="0"/>
              <a:t>)</a:t>
            </a:r>
            <a:r>
              <a:rPr lang="en-US" dirty="0">
                <a:sym typeface="Symbol"/>
              </a:rPr>
              <a:t></a:t>
            </a:r>
            <a:r>
              <a:rPr lang="en-US" dirty="0"/>
              <a:t>1/2 </a:t>
            </a:r>
            <a:r>
              <a:rPr lang="ru-RU" dirty="0"/>
              <a:t> (значения одной выборки будут преобладать на одном из концов другой выборки)</a:t>
            </a:r>
          </a:p>
          <a:p>
            <a:endParaRPr lang="ru-RU" dirty="0"/>
          </a:p>
          <a:p>
            <a:r>
              <a:rPr lang="ru-RU" dirty="0"/>
              <a:t>Н0: медиана </a:t>
            </a:r>
            <a:r>
              <a:rPr lang="en-US" dirty="0"/>
              <a:t>Me(</a:t>
            </a:r>
            <a:r>
              <a:rPr lang="kk-KZ" dirty="0"/>
              <a:t>Х</a:t>
            </a:r>
            <a:r>
              <a:rPr lang="en-US" dirty="0"/>
              <a:t>)</a:t>
            </a:r>
            <a:r>
              <a:rPr lang="ru-RU" dirty="0" err="1"/>
              <a:t>=Ме</a:t>
            </a:r>
            <a:r>
              <a:rPr lang="ru-RU" dirty="0"/>
              <a:t>(</a:t>
            </a:r>
            <a:r>
              <a:rPr lang="en-US" dirty="0"/>
              <a:t>Y</a:t>
            </a:r>
            <a:r>
              <a:rPr lang="ru-RU" dirty="0"/>
              <a:t>)</a:t>
            </a:r>
            <a:endParaRPr lang="en-US" dirty="0"/>
          </a:p>
          <a:p>
            <a:r>
              <a:rPr lang="en-US" dirty="0"/>
              <a:t>H1: </a:t>
            </a:r>
            <a:r>
              <a:rPr lang="ru-RU" dirty="0"/>
              <a:t>медиана </a:t>
            </a:r>
            <a:r>
              <a:rPr lang="en-US" dirty="0"/>
              <a:t>Me(</a:t>
            </a:r>
            <a:r>
              <a:rPr lang="kk-KZ" dirty="0"/>
              <a:t>Х</a:t>
            </a:r>
            <a:r>
              <a:rPr lang="en-US" dirty="0"/>
              <a:t>)</a:t>
            </a:r>
            <a:r>
              <a:rPr lang="en-US" dirty="0">
                <a:sym typeface="Symbol"/>
              </a:rPr>
              <a:t>  </a:t>
            </a:r>
            <a:r>
              <a:rPr lang="ru-RU" dirty="0" err="1"/>
              <a:t>Ме</a:t>
            </a:r>
            <a:r>
              <a:rPr lang="ru-RU" dirty="0"/>
              <a:t>(</a:t>
            </a:r>
            <a:r>
              <a:rPr lang="en-US" dirty="0"/>
              <a:t>Y</a:t>
            </a:r>
            <a:r>
              <a:rPr lang="ru-RU" dirty="0"/>
              <a:t>)</a:t>
            </a:r>
            <a:endParaRPr lang="en-US" dirty="0"/>
          </a:p>
          <a:p>
            <a:endParaRPr lang="en-US" dirty="0"/>
          </a:p>
          <a:p>
            <a:r>
              <a:rPr lang="en-US" dirty="0"/>
              <a:t>H0: </a:t>
            </a:r>
            <a:r>
              <a:rPr lang="kk-KZ" dirty="0"/>
              <a:t>средние значения переменных равны</a:t>
            </a:r>
          </a:p>
          <a:p>
            <a:r>
              <a:rPr lang="kk-KZ" dirty="0"/>
              <a:t>Н1: средние значения переменных не равны</a:t>
            </a:r>
            <a:endParaRPr lang="ru-RU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/>
              <a:t>Пример</a:t>
            </a: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sz="quarter" idx="1"/>
          </p:nvPr>
        </p:nvGraphicFramePr>
        <p:xfrm>
          <a:off x="1981200" y="1219200"/>
          <a:ext cx="8115324" cy="1828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7737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7737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7737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7737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7737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47737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477372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477372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477372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477372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477372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477372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477372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477372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477372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  <a:gridCol w="477372">
                  <a:extLst>
                    <a:ext uri="{9D8B030D-6E8A-4147-A177-3AD203B41FA5}">
                      <a16:colId xmlns:a16="http://schemas.microsoft.com/office/drawing/2014/main" val="20015"/>
                    </a:ext>
                  </a:extLst>
                </a:gridCol>
                <a:gridCol w="477372">
                  <a:extLst>
                    <a:ext uri="{9D8B030D-6E8A-4147-A177-3AD203B41FA5}">
                      <a16:colId xmlns:a16="http://schemas.microsoft.com/office/drawing/2014/main" val="2001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kk-KZ" dirty="0"/>
                        <a:t>Значения</a:t>
                      </a:r>
                      <a:endParaRPr lang="ru-RU" dirty="0"/>
                    </a:p>
                  </a:txBody>
                  <a:tcPr marL="44909" marR="44909"/>
                </a:tc>
                <a:tc>
                  <a:txBody>
                    <a:bodyPr/>
                    <a:lstStyle/>
                    <a:p>
                      <a:r>
                        <a:rPr lang="kk-KZ" dirty="0"/>
                        <a:t>3</a:t>
                      </a:r>
                      <a:endParaRPr lang="ru-RU" dirty="0"/>
                    </a:p>
                  </a:txBody>
                  <a:tcPr marL="44909" marR="44909"/>
                </a:tc>
                <a:tc>
                  <a:txBody>
                    <a:bodyPr/>
                    <a:lstStyle/>
                    <a:p>
                      <a:r>
                        <a:rPr lang="kk-KZ" dirty="0"/>
                        <a:t>4</a:t>
                      </a:r>
                      <a:endParaRPr lang="ru-RU" dirty="0"/>
                    </a:p>
                  </a:txBody>
                  <a:tcPr marL="44909" marR="44909"/>
                </a:tc>
                <a:tc>
                  <a:txBody>
                    <a:bodyPr/>
                    <a:lstStyle/>
                    <a:p>
                      <a:r>
                        <a:rPr lang="kk-KZ" dirty="0"/>
                        <a:t>5</a:t>
                      </a:r>
                      <a:endParaRPr lang="ru-RU" dirty="0"/>
                    </a:p>
                  </a:txBody>
                  <a:tcPr marL="44909" marR="44909"/>
                </a:tc>
                <a:tc>
                  <a:txBody>
                    <a:bodyPr/>
                    <a:lstStyle/>
                    <a:p>
                      <a:r>
                        <a:rPr lang="kk-KZ" dirty="0"/>
                        <a:t>6</a:t>
                      </a:r>
                      <a:endParaRPr lang="ru-RU" dirty="0"/>
                    </a:p>
                  </a:txBody>
                  <a:tcPr marL="44909" marR="44909"/>
                </a:tc>
                <a:tc>
                  <a:txBody>
                    <a:bodyPr/>
                    <a:lstStyle/>
                    <a:p>
                      <a:r>
                        <a:rPr lang="kk-KZ" dirty="0"/>
                        <a:t>7</a:t>
                      </a:r>
                      <a:endParaRPr lang="ru-RU" dirty="0"/>
                    </a:p>
                  </a:txBody>
                  <a:tcPr marL="44909" marR="44909"/>
                </a:tc>
                <a:tc>
                  <a:txBody>
                    <a:bodyPr/>
                    <a:lstStyle/>
                    <a:p>
                      <a:r>
                        <a:rPr lang="kk-KZ" dirty="0"/>
                        <a:t>8</a:t>
                      </a:r>
                      <a:endParaRPr lang="ru-RU" dirty="0"/>
                    </a:p>
                  </a:txBody>
                  <a:tcPr marL="44909" marR="44909"/>
                </a:tc>
                <a:tc>
                  <a:txBody>
                    <a:bodyPr/>
                    <a:lstStyle/>
                    <a:p>
                      <a:r>
                        <a:rPr lang="kk-KZ" dirty="0"/>
                        <a:t>9</a:t>
                      </a:r>
                      <a:endParaRPr lang="ru-RU" dirty="0"/>
                    </a:p>
                  </a:txBody>
                  <a:tcPr marL="44909" marR="44909"/>
                </a:tc>
                <a:tc>
                  <a:txBody>
                    <a:bodyPr/>
                    <a:lstStyle/>
                    <a:p>
                      <a:r>
                        <a:rPr lang="kk-KZ" dirty="0"/>
                        <a:t>10</a:t>
                      </a:r>
                      <a:endParaRPr lang="ru-RU" dirty="0"/>
                    </a:p>
                  </a:txBody>
                  <a:tcPr marL="44909" marR="44909"/>
                </a:tc>
                <a:tc>
                  <a:txBody>
                    <a:bodyPr/>
                    <a:lstStyle/>
                    <a:p>
                      <a:r>
                        <a:rPr lang="kk-KZ" dirty="0"/>
                        <a:t>11</a:t>
                      </a:r>
                      <a:endParaRPr lang="ru-RU" dirty="0"/>
                    </a:p>
                  </a:txBody>
                  <a:tcPr marL="44909" marR="44909"/>
                </a:tc>
                <a:tc>
                  <a:txBody>
                    <a:bodyPr/>
                    <a:lstStyle/>
                    <a:p>
                      <a:r>
                        <a:rPr lang="kk-KZ" dirty="0"/>
                        <a:t>12</a:t>
                      </a:r>
                      <a:endParaRPr lang="ru-RU" dirty="0"/>
                    </a:p>
                  </a:txBody>
                  <a:tcPr marL="44909" marR="44909"/>
                </a:tc>
                <a:tc>
                  <a:txBody>
                    <a:bodyPr/>
                    <a:lstStyle/>
                    <a:p>
                      <a:r>
                        <a:rPr lang="kk-KZ" dirty="0"/>
                        <a:t>13</a:t>
                      </a:r>
                      <a:endParaRPr lang="ru-RU" dirty="0"/>
                    </a:p>
                  </a:txBody>
                  <a:tcPr marL="44909" marR="44909"/>
                </a:tc>
                <a:tc>
                  <a:txBody>
                    <a:bodyPr/>
                    <a:lstStyle/>
                    <a:p>
                      <a:r>
                        <a:rPr lang="kk-KZ" dirty="0"/>
                        <a:t>14</a:t>
                      </a:r>
                      <a:endParaRPr lang="ru-RU" dirty="0"/>
                    </a:p>
                  </a:txBody>
                  <a:tcPr marL="44909" marR="44909"/>
                </a:tc>
                <a:tc>
                  <a:txBody>
                    <a:bodyPr/>
                    <a:lstStyle/>
                    <a:p>
                      <a:r>
                        <a:rPr lang="kk-KZ" dirty="0"/>
                        <a:t>15</a:t>
                      </a:r>
                      <a:endParaRPr lang="ru-RU" dirty="0"/>
                    </a:p>
                  </a:txBody>
                  <a:tcPr marL="44909" marR="44909"/>
                </a:tc>
                <a:tc>
                  <a:txBody>
                    <a:bodyPr/>
                    <a:lstStyle/>
                    <a:p>
                      <a:r>
                        <a:rPr lang="kk-KZ" dirty="0"/>
                        <a:t>16</a:t>
                      </a:r>
                      <a:endParaRPr lang="ru-RU" dirty="0"/>
                    </a:p>
                  </a:txBody>
                  <a:tcPr marL="44909" marR="44909"/>
                </a:tc>
                <a:tc>
                  <a:txBody>
                    <a:bodyPr/>
                    <a:lstStyle/>
                    <a:p>
                      <a:r>
                        <a:rPr lang="kk-KZ" dirty="0"/>
                        <a:t>17</a:t>
                      </a:r>
                      <a:endParaRPr lang="ru-RU" dirty="0"/>
                    </a:p>
                  </a:txBody>
                  <a:tcPr marL="44909" marR="44909"/>
                </a:tc>
                <a:tc>
                  <a:txBody>
                    <a:bodyPr/>
                    <a:lstStyle/>
                    <a:p>
                      <a:r>
                        <a:rPr lang="kk-KZ" dirty="0"/>
                        <a:t>19</a:t>
                      </a:r>
                      <a:endParaRPr lang="ru-RU" dirty="0"/>
                    </a:p>
                  </a:txBody>
                  <a:tcPr marL="44909" marR="44909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kk-KZ" dirty="0"/>
                        <a:t>Выборка</a:t>
                      </a:r>
                      <a:endParaRPr lang="ru-RU" dirty="0"/>
                    </a:p>
                  </a:txBody>
                  <a:tcPr marL="44909" marR="44909"/>
                </a:tc>
                <a:tc>
                  <a:txBody>
                    <a:bodyPr/>
                    <a:lstStyle/>
                    <a:p>
                      <a:r>
                        <a:rPr lang="kk-KZ" dirty="0"/>
                        <a:t>Х</a:t>
                      </a:r>
                      <a:endParaRPr lang="ru-RU" dirty="0"/>
                    </a:p>
                  </a:txBody>
                  <a:tcPr marL="44909" marR="44909"/>
                </a:tc>
                <a:tc>
                  <a:txBody>
                    <a:bodyPr/>
                    <a:lstStyle/>
                    <a:p>
                      <a:r>
                        <a:rPr lang="kk-KZ" dirty="0"/>
                        <a:t>Х</a:t>
                      </a:r>
                      <a:endParaRPr lang="ru-RU" dirty="0"/>
                    </a:p>
                  </a:txBody>
                  <a:tcPr marL="44909" marR="44909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Y</a:t>
                      </a:r>
                      <a:endParaRPr lang="ru-RU" dirty="0"/>
                    </a:p>
                  </a:txBody>
                  <a:tcPr marL="44909" marR="44909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X</a:t>
                      </a:r>
                      <a:endParaRPr lang="ru-RU" dirty="0"/>
                    </a:p>
                  </a:txBody>
                  <a:tcPr marL="44909" marR="44909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X</a:t>
                      </a:r>
                      <a:endParaRPr lang="ru-RU" dirty="0"/>
                    </a:p>
                  </a:txBody>
                  <a:tcPr marL="44909" marR="44909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X</a:t>
                      </a:r>
                      <a:endParaRPr lang="ru-RU" dirty="0"/>
                    </a:p>
                  </a:txBody>
                  <a:tcPr marL="44909" marR="44909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Y</a:t>
                      </a:r>
                      <a:endParaRPr lang="ru-RU" dirty="0"/>
                    </a:p>
                  </a:txBody>
                  <a:tcPr marL="44909" marR="44909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X</a:t>
                      </a:r>
                      <a:endParaRPr lang="ru-RU" dirty="0"/>
                    </a:p>
                  </a:txBody>
                  <a:tcPr marL="44909" marR="44909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X</a:t>
                      </a:r>
                      <a:endParaRPr lang="ru-RU" dirty="0"/>
                    </a:p>
                  </a:txBody>
                  <a:tcPr marL="44909" marR="44909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Y</a:t>
                      </a:r>
                      <a:endParaRPr lang="ru-RU" dirty="0"/>
                    </a:p>
                  </a:txBody>
                  <a:tcPr marL="44909" marR="44909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X</a:t>
                      </a:r>
                      <a:endParaRPr lang="ru-RU" dirty="0"/>
                    </a:p>
                  </a:txBody>
                  <a:tcPr marL="44909" marR="44909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Y</a:t>
                      </a:r>
                      <a:endParaRPr lang="ru-RU" dirty="0"/>
                    </a:p>
                  </a:txBody>
                  <a:tcPr marL="44909" marR="44909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Y</a:t>
                      </a:r>
                      <a:endParaRPr lang="ru-RU" dirty="0"/>
                    </a:p>
                  </a:txBody>
                  <a:tcPr marL="44909" marR="44909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Y</a:t>
                      </a:r>
                      <a:endParaRPr lang="ru-RU" dirty="0"/>
                    </a:p>
                  </a:txBody>
                  <a:tcPr marL="44909" marR="44909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Y</a:t>
                      </a:r>
                      <a:endParaRPr lang="ru-RU" dirty="0"/>
                    </a:p>
                  </a:txBody>
                  <a:tcPr marL="44909" marR="44909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Y</a:t>
                      </a:r>
                      <a:endParaRPr lang="ru-RU" dirty="0"/>
                    </a:p>
                  </a:txBody>
                  <a:tcPr marL="44909" marR="44909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2024034" y="3286124"/>
            <a:ext cx="8173812" cy="2867788"/>
          </a:xfrm>
        </p:spPr>
        <p:txBody>
          <a:bodyPr/>
          <a:lstStyle/>
          <a:p>
            <a:pPr>
              <a:buNone/>
            </a:pPr>
            <a:r>
              <a:rPr lang="kk-KZ" dirty="0"/>
              <a:t>Здесь значения одной выборки явно неравномерно распределены среди значений другой выборки: </a:t>
            </a:r>
            <a:r>
              <a:rPr lang="en-US" dirty="0"/>
              <a:t>Y</a:t>
            </a:r>
            <a:r>
              <a:rPr lang="kk-KZ" dirty="0"/>
              <a:t> преобладает на конце объединенного ряда</a:t>
            </a:r>
          </a:p>
          <a:p>
            <a:pPr>
              <a:buNone/>
            </a:pPr>
            <a:endParaRPr lang="kk-KZ" dirty="0"/>
          </a:p>
          <a:p>
            <a:pPr>
              <a:buNone/>
            </a:pPr>
            <a:r>
              <a:rPr lang="kk-KZ" dirty="0"/>
              <a:t>Однако критерий серий не позволяет обнаружить статистически значимые различия</a:t>
            </a:r>
            <a:r>
              <a:rPr lang="ru-RU" dirty="0"/>
              <a:t> 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392" y="214290"/>
            <a:ext cx="10873208" cy="1143032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Критерий </a:t>
            </a:r>
            <a:r>
              <a:rPr lang="en-US" b="1" dirty="0"/>
              <a:t>U </a:t>
            </a:r>
            <a:r>
              <a:rPr lang="en-US" dirty="0"/>
              <a:t>– </a:t>
            </a:r>
            <a:r>
              <a:rPr lang="kk-KZ" dirty="0"/>
              <a:t>общее число тех случаев</a:t>
            </a:r>
            <a:r>
              <a:rPr lang="ru-RU" dirty="0"/>
              <a:t>, в которых значения одной группы превосходят значения другой группы, при </a:t>
            </a:r>
            <a:r>
              <a:rPr lang="ru-RU" dirty="0" err="1"/>
              <a:t>попарном</a:t>
            </a:r>
            <a:r>
              <a:rPr lang="ru-RU" dirty="0"/>
              <a:t> сравнении значений первой и второй группы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1"/>
          </p:nvPr>
        </p:nvSpPr>
        <p:spPr>
          <a:xfrm>
            <a:off x="1271464" y="1527678"/>
            <a:ext cx="10081120" cy="4857760"/>
          </a:xfrm>
        </p:spPr>
        <p:txBody>
          <a:bodyPr>
            <a:normAutofit fontScale="92500" lnSpcReduction="10000"/>
          </a:bodyPr>
          <a:lstStyle/>
          <a:p>
            <a:r>
              <a:rPr lang="ru-RU" dirty="0"/>
              <a:t>Поэтому вычисляются два критерия</a:t>
            </a:r>
            <a:r>
              <a:rPr lang="en-US" dirty="0"/>
              <a:t>:</a:t>
            </a:r>
            <a:r>
              <a:rPr lang="ru-RU" dirty="0"/>
              <a:t> </a:t>
            </a:r>
            <a:r>
              <a:rPr lang="en-US" dirty="0" err="1"/>
              <a:t>U</a:t>
            </a:r>
            <a:r>
              <a:rPr lang="en-US" baseline="-25000" dirty="0" err="1"/>
              <a:t>x</a:t>
            </a:r>
            <a:r>
              <a:rPr lang="en-US" dirty="0"/>
              <a:t> </a:t>
            </a:r>
            <a:r>
              <a:rPr lang="kk-KZ" dirty="0"/>
              <a:t>и</a:t>
            </a:r>
            <a:r>
              <a:rPr lang="en-US" dirty="0"/>
              <a:t> </a:t>
            </a:r>
            <a:r>
              <a:rPr lang="en-US" dirty="0" err="1"/>
              <a:t>U</a:t>
            </a:r>
            <a:r>
              <a:rPr lang="en-US" baseline="-25000" dirty="0" err="1"/>
              <a:t>y</a:t>
            </a:r>
            <a:endParaRPr lang="en-US" baseline="-25000" dirty="0"/>
          </a:p>
          <a:p>
            <a:endParaRPr lang="en-US" dirty="0"/>
          </a:p>
          <a:p>
            <a:r>
              <a:rPr lang="kk-KZ" dirty="0"/>
              <a:t>Используются формулы:</a:t>
            </a:r>
          </a:p>
          <a:p>
            <a:endParaRPr lang="kk-KZ" dirty="0"/>
          </a:p>
          <a:p>
            <a:pPr>
              <a:buNone/>
            </a:pPr>
            <a:r>
              <a:rPr lang="ru-RU" dirty="0"/>
              <a:t>							</a:t>
            </a:r>
            <a:r>
              <a:rPr lang="en-US" dirty="0"/>
              <a:t>U</a:t>
            </a:r>
            <a:r>
              <a:rPr lang="kk-KZ" baseline="-25000" dirty="0"/>
              <a:t>х</a:t>
            </a:r>
            <a:r>
              <a:rPr lang="en-US" dirty="0"/>
              <a:t>  </a:t>
            </a:r>
            <a:r>
              <a:rPr lang="kk-KZ" dirty="0"/>
              <a:t>+ </a:t>
            </a:r>
            <a:r>
              <a:rPr lang="en-US" dirty="0" err="1"/>
              <a:t>U</a:t>
            </a:r>
            <a:r>
              <a:rPr lang="en-US" baseline="-25000" dirty="0" err="1"/>
              <a:t>y</a:t>
            </a:r>
            <a:r>
              <a:rPr lang="ru-RU" dirty="0"/>
              <a:t> =</a:t>
            </a:r>
            <a:r>
              <a:rPr lang="en-US" dirty="0"/>
              <a:t> </a:t>
            </a:r>
            <a:r>
              <a:rPr lang="en-US" dirty="0" err="1"/>
              <a:t>n</a:t>
            </a:r>
            <a:r>
              <a:rPr lang="en-US" baseline="-25000" dirty="0" err="1"/>
              <a:t>x</a:t>
            </a:r>
            <a:r>
              <a:rPr lang="en-US" dirty="0" err="1"/>
              <a:t>n</a:t>
            </a:r>
            <a:r>
              <a:rPr lang="en-US" baseline="-25000" dirty="0" err="1"/>
              <a:t>y</a:t>
            </a:r>
            <a:r>
              <a:rPr lang="en-US" dirty="0"/>
              <a:t> </a:t>
            </a:r>
            <a:endParaRPr lang="kk-KZ" dirty="0"/>
          </a:p>
          <a:p>
            <a:endParaRPr lang="kk-KZ" dirty="0"/>
          </a:p>
          <a:p>
            <a:endParaRPr lang="kk-KZ" dirty="0"/>
          </a:p>
          <a:p>
            <a:r>
              <a:rPr lang="kk-KZ" dirty="0"/>
              <a:t>Где </a:t>
            </a:r>
            <a:r>
              <a:rPr lang="en-US" dirty="0"/>
              <a:t> </a:t>
            </a:r>
            <a:r>
              <a:rPr lang="en-US" dirty="0" err="1"/>
              <a:t>n</a:t>
            </a:r>
            <a:r>
              <a:rPr lang="en-US" baseline="-25000" dirty="0" err="1"/>
              <a:t>x</a:t>
            </a:r>
            <a:r>
              <a:rPr lang="en-US" dirty="0"/>
              <a:t> – </a:t>
            </a:r>
            <a:r>
              <a:rPr lang="kk-KZ" dirty="0"/>
              <a:t>объем выборки Х</a:t>
            </a:r>
            <a:r>
              <a:rPr lang="ru-RU" dirty="0"/>
              <a:t>, </a:t>
            </a:r>
            <a:r>
              <a:rPr lang="en-US" dirty="0" err="1"/>
              <a:t>n</a:t>
            </a:r>
            <a:r>
              <a:rPr lang="en-US" baseline="-25000" dirty="0" err="1"/>
              <a:t>y</a:t>
            </a:r>
            <a:r>
              <a:rPr lang="en-US" dirty="0"/>
              <a:t> – </a:t>
            </a:r>
            <a:r>
              <a:rPr lang="kk-KZ" dirty="0"/>
              <a:t>объем выборки </a:t>
            </a:r>
            <a:r>
              <a:rPr lang="en-US" dirty="0"/>
              <a:t>Y</a:t>
            </a:r>
            <a:r>
              <a:rPr lang="ru-RU" dirty="0"/>
              <a:t>,</a:t>
            </a:r>
          </a:p>
          <a:p>
            <a:r>
              <a:rPr lang="en-US" dirty="0"/>
              <a:t>R</a:t>
            </a:r>
            <a:r>
              <a:rPr lang="en-US" baseline="-25000" dirty="0"/>
              <a:t>x</a:t>
            </a:r>
            <a:r>
              <a:rPr lang="en-US" dirty="0"/>
              <a:t>  </a:t>
            </a:r>
            <a:r>
              <a:rPr lang="en-US" dirty="0" err="1"/>
              <a:t>R</a:t>
            </a:r>
            <a:r>
              <a:rPr lang="en-US" baseline="-25000" dirty="0" err="1"/>
              <a:t>y</a:t>
            </a:r>
            <a:r>
              <a:rPr lang="en-US" dirty="0"/>
              <a:t> – </a:t>
            </a:r>
            <a:r>
              <a:rPr lang="kk-KZ" dirty="0"/>
              <a:t>суммы рангов для Х и </a:t>
            </a:r>
            <a:r>
              <a:rPr lang="en-US" dirty="0"/>
              <a:t>Y </a:t>
            </a:r>
            <a:r>
              <a:rPr lang="kk-KZ" dirty="0"/>
              <a:t>в объединенном ряду</a:t>
            </a:r>
          </a:p>
          <a:p>
            <a:r>
              <a:rPr lang="kk-KZ" dirty="0"/>
              <a:t>В качестве эмпирического значения принимается наименьшее из </a:t>
            </a:r>
            <a:r>
              <a:rPr lang="en-US" dirty="0"/>
              <a:t>U</a:t>
            </a:r>
            <a:r>
              <a:rPr lang="kk-KZ" baseline="-25000" dirty="0"/>
              <a:t>х</a:t>
            </a:r>
            <a:r>
              <a:rPr lang="en-US" dirty="0"/>
              <a:t>  </a:t>
            </a:r>
            <a:r>
              <a:rPr lang="kk-KZ" dirty="0"/>
              <a:t>или  </a:t>
            </a:r>
            <a:r>
              <a:rPr lang="en-US" dirty="0" err="1"/>
              <a:t>U</a:t>
            </a:r>
            <a:r>
              <a:rPr lang="en-US" baseline="-25000" dirty="0" err="1"/>
              <a:t>y</a:t>
            </a:r>
            <a:r>
              <a:rPr lang="ru-RU" dirty="0"/>
              <a:t>. </a:t>
            </a:r>
            <a:r>
              <a:rPr lang="en-US" dirty="0"/>
              <a:t>U</a:t>
            </a:r>
            <a:r>
              <a:rPr lang="kk-KZ" dirty="0"/>
              <a:t>эмп = </a:t>
            </a:r>
            <a:r>
              <a:rPr lang="en-US" dirty="0"/>
              <a:t>min{U</a:t>
            </a:r>
            <a:r>
              <a:rPr lang="kk-KZ" baseline="-25000" dirty="0"/>
              <a:t>х</a:t>
            </a:r>
            <a:r>
              <a:rPr lang="en-US" dirty="0"/>
              <a:t> </a:t>
            </a:r>
            <a:r>
              <a:rPr lang="ru-RU" dirty="0"/>
              <a:t>, </a:t>
            </a:r>
            <a:r>
              <a:rPr lang="en-US" dirty="0" err="1"/>
              <a:t>U</a:t>
            </a:r>
            <a:r>
              <a:rPr lang="en-US" baseline="-25000" dirty="0" err="1"/>
              <a:t>y</a:t>
            </a:r>
            <a:r>
              <a:rPr lang="en-US" dirty="0"/>
              <a:t>}</a:t>
            </a:r>
            <a:endParaRPr lang="kk-KZ" dirty="0"/>
          </a:p>
          <a:p>
            <a:r>
              <a:rPr lang="kk-KZ" dirty="0"/>
              <a:t>Чем больше различия</a:t>
            </a:r>
            <a:r>
              <a:rPr lang="ru-RU" dirty="0"/>
              <a:t>, тем меньше эмпирическое значение </a:t>
            </a:r>
            <a:r>
              <a:rPr lang="en-US" dirty="0"/>
              <a:t>U</a:t>
            </a:r>
            <a:r>
              <a:rPr lang="kk-KZ" baseline="-25000" dirty="0"/>
              <a:t>эмп</a:t>
            </a:r>
          </a:p>
          <a:p>
            <a:endParaRPr lang="ru-RU" dirty="0"/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1524001" y="43934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1524001" y="844034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>
              <a:latin typeface="Arial" pitchFamily="34" charset="0"/>
              <a:cs typeface="Arial" pitchFamily="34" charset="0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auto">
          <a:xfrm>
            <a:off x="1524001" y="43934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auto">
          <a:xfrm>
            <a:off x="1524001" y="844034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>
              <a:latin typeface="Arial" pitchFamily="34" charset="0"/>
              <a:cs typeface="Arial" pitchFamily="34" charset="0"/>
            </a:endParaRPr>
          </a:p>
        </p:txBody>
      </p:sp>
      <p:sp>
        <p:nvSpPr>
          <p:cNvPr id="5122" name="Rectangle 2"/>
          <p:cNvSpPr>
            <a:spLocks noChangeArrowheads="1"/>
          </p:cNvSpPr>
          <p:nvPr/>
        </p:nvSpPr>
        <p:spPr bwMode="auto">
          <a:xfrm>
            <a:off x="1524001" y="43934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5121" name="Picture 1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331914" y="3429000"/>
            <a:ext cx="2625347" cy="500066"/>
          </a:xfrm>
          <a:prstGeom prst="rect">
            <a:avLst/>
          </a:prstGeom>
          <a:noFill/>
        </p:spPr>
      </p:pic>
      <p:sp>
        <p:nvSpPr>
          <p:cNvPr id="5123" name="Rectangle 3"/>
          <p:cNvSpPr>
            <a:spLocks noChangeArrowheads="1"/>
          </p:cNvSpPr>
          <p:nvPr/>
        </p:nvSpPr>
        <p:spPr bwMode="auto">
          <a:xfrm>
            <a:off x="1524001" y="844034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>
              <a:latin typeface="Arial" pitchFamily="34" charset="0"/>
              <a:cs typeface="Arial" pitchFamily="34" charset="0"/>
            </a:endParaRPr>
          </a:p>
        </p:txBody>
      </p:sp>
      <p:sp>
        <p:nvSpPr>
          <p:cNvPr id="5125" name="Rectangle 5"/>
          <p:cNvSpPr>
            <a:spLocks noChangeArrowheads="1"/>
          </p:cNvSpPr>
          <p:nvPr/>
        </p:nvSpPr>
        <p:spPr bwMode="auto">
          <a:xfrm>
            <a:off x="1524001" y="43934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359696" y="2852936"/>
            <a:ext cx="2597565" cy="500066"/>
          </a:xfrm>
          <a:prstGeom prst="rect">
            <a:avLst/>
          </a:prstGeom>
          <a:noFill/>
        </p:spPr>
      </p:pic>
      <p:sp>
        <p:nvSpPr>
          <p:cNvPr id="5126" name="Rectangle 6"/>
          <p:cNvSpPr>
            <a:spLocks noChangeArrowheads="1"/>
          </p:cNvSpPr>
          <p:nvPr/>
        </p:nvSpPr>
        <p:spPr bwMode="auto">
          <a:xfrm>
            <a:off x="1524001" y="844034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/>
              <a:t>Таблица №1. Критические значения критерий Манна-Уитни (начало)</a:t>
            </a:r>
            <a:endParaRPr lang="ru-RU" dirty="0"/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41621133"/>
              </p:ext>
            </p:extLst>
          </p:nvPr>
        </p:nvGraphicFramePr>
        <p:xfrm>
          <a:off x="2423592" y="764704"/>
          <a:ext cx="8424938" cy="5616614"/>
        </p:xfrm>
        <a:graphic>
          <a:graphicData uri="http://schemas.openxmlformats.org/drawingml/2006/table">
            <a:tbl>
              <a:tblPr/>
              <a:tblGrid>
                <a:gridCol w="42822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9650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7580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4408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4408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42822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364783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428226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412365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412365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412365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412365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380642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348924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444086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  <a:gridCol w="459947">
                  <a:extLst>
                    <a:ext uri="{9D8B030D-6E8A-4147-A177-3AD203B41FA5}">
                      <a16:colId xmlns:a16="http://schemas.microsoft.com/office/drawing/2014/main" val="20015"/>
                    </a:ext>
                  </a:extLst>
                </a:gridCol>
                <a:gridCol w="428226">
                  <a:extLst>
                    <a:ext uri="{9D8B030D-6E8A-4147-A177-3AD203B41FA5}">
                      <a16:colId xmlns:a16="http://schemas.microsoft.com/office/drawing/2014/main" val="20016"/>
                    </a:ext>
                  </a:extLst>
                </a:gridCol>
                <a:gridCol w="428226">
                  <a:extLst>
                    <a:ext uri="{9D8B030D-6E8A-4147-A177-3AD203B41FA5}">
                      <a16:colId xmlns:a16="http://schemas.microsoft.com/office/drawing/2014/main" val="20017"/>
                    </a:ext>
                  </a:extLst>
                </a:gridCol>
                <a:gridCol w="428226">
                  <a:extLst>
                    <a:ext uri="{9D8B030D-6E8A-4147-A177-3AD203B41FA5}">
                      <a16:colId xmlns:a16="http://schemas.microsoft.com/office/drawing/2014/main" val="20018"/>
                    </a:ext>
                  </a:extLst>
                </a:gridCol>
                <a:gridCol w="447258">
                  <a:extLst>
                    <a:ext uri="{9D8B030D-6E8A-4147-A177-3AD203B41FA5}">
                      <a16:colId xmlns:a16="http://schemas.microsoft.com/office/drawing/2014/main" val="20019"/>
                    </a:ext>
                  </a:extLst>
                </a:gridCol>
              </a:tblGrid>
              <a:tr h="247286">
                <a:tc gridSpan="20">
                  <a:txBody>
                    <a:bodyPr/>
                    <a:lstStyle/>
                    <a:p>
                      <a:pPr algn="ctr"/>
                      <a:r>
                        <a:rPr lang="ru-RU" sz="1200" b="1" dirty="0"/>
                        <a:t>Критические значения для 5% ошибки</a:t>
                      </a:r>
                    </a:p>
                  </a:txBody>
                  <a:tcPr marL="12828" marR="12828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2808">
                <a:tc>
                  <a:txBody>
                    <a:bodyPr/>
                    <a:lstStyle/>
                    <a:p>
                      <a:pPr algn="ctr"/>
                      <a:r>
                        <a:rPr lang="lt-LT" sz="700">
                          <a:solidFill>
                            <a:srgbClr val="000000"/>
                          </a:solidFill>
                          <a:latin typeface="Arial"/>
                        </a:rPr>
                        <a:t>N1</a:t>
                      </a:r>
                      <a:endParaRPr lang="lt-LT" sz="1200"/>
                    </a:p>
                  </a:txBody>
                  <a:tcPr marL="12828" marR="12828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2</a:t>
                      </a:r>
                      <a:endParaRPr lang="ru-RU" sz="1200"/>
                    </a:p>
                  </a:txBody>
                  <a:tcPr marL="12828" marR="12828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3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4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5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6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7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8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9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10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11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12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13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14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15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16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17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18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19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20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42808">
                <a:tc>
                  <a:txBody>
                    <a:bodyPr/>
                    <a:lstStyle/>
                    <a:p>
                      <a:pPr algn="ctr"/>
                      <a:r>
                        <a:rPr lang="lt-LT" sz="700">
                          <a:solidFill>
                            <a:srgbClr val="000000"/>
                          </a:solidFill>
                          <a:latin typeface="Arial"/>
                        </a:rPr>
                        <a:t>N2</a:t>
                      </a:r>
                      <a:endParaRPr lang="lt-LT" sz="1200"/>
                    </a:p>
                  </a:txBody>
                  <a:tcPr marL="12828" marR="12828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>
                      <a:noFill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42808"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3</a:t>
                      </a:r>
                      <a:endParaRPr lang="ru-RU" sz="1200"/>
                    </a:p>
                  </a:txBody>
                  <a:tcPr marL="12828" marR="12828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...</a:t>
                      </a:r>
                      <a:endParaRPr lang="ru-RU" sz="1200"/>
                    </a:p>
                  </a:txBody>
                  <a:tcPr marL="12828" marR="12828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0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42808"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4</a:t>
                      </a:r>
                      <a:endParaRPr lang="ru-RU" sz="1200"/>
                    </a:p>
                  </a:txBody>
                  <a:tcPr marL="12828" marR="12828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...</a:t>
                      </a:r>
                      <a:endParaRPr lang="ru-RU" sz="1200"/>
                    </a:p>
                  </a:txBody>
                  <a:tcPr marL="12828" marR="12828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0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1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42808"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5</a:t>
                      </a:r>
                      <a:endParaRPr lang="ru-RU" sz="1200"/>
                    </a:p>
                  </a:txBody>
                  <a:tcPr marL="12828" marR="12828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0</a:t>
                      </a:r>
                      <a:endParaRPr lang="ru-RU" sz="1200"/>
                    </a:p>
                  </a:txBody>
                  <a:tcPr marL="12828" marR="12828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1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2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4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42808"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6</a:t>
                      </a:r>
                      <a:endParaRPr lang="ru-RU" sz="1200"/>
                    </a:p>
                  </a:txBody>
                  <a:tcPr marL="12828" marR="12828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0</a:t>
                      </a:r>
                      <a:endParaRPr lang="ru-RU" sz="1200"/>
                    </a:p>
                  </a:txBody>
                  <a:tcPr marL="12828" marR="12828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2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3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5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7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42808"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7</a:t>
                      </a:r>
                      <a:endParaRPr lang="ru-RU" sz="1200"/>
                    </a:p>
                  </a:txBody>
                  <a:tcPr marL="12828" marR="12828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0</a:t>
                      </a:r>
                      <a:endParaRPr lang="ru-RU" sz="1200"/>
                    </a:p>
                  </a:txBody>
                  <a:tcPr marL="12828" marR="12828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2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4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6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8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11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42808"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8</a:t>
                      </a:r>
                      <a:endParaRPr lang="ru-RU" sz="1200"/>
                    </a:p>
                  </a:txBody>
                  <a:tcPr marL="12828" marR="12828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1</a:t>
                      </a:r>
                      <a:endParaRPr lang="ru-RU" sz="1200"/>
                    </a:p>
                  </a:txBody>
                  <a:tcPr marL="12828" marR="12828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3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5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8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10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13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15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42808"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9</a:t>
                      </a:r>
                      <a:endParaRPr lang="ru-RU" sz="1200"/>
                    </a:p>
                  </a:txBody>
                  <a:tcPr marL="12828" marR="12828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1</a:t>
                      </a:r>
                      <a:endParaRPr lang="ru-RU" sz="1200"/>
                    </a:p>
                  </a:txBody>
                  <a:tcPr marL="12828" marR="12828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4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6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9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12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15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18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21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42808"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10</a:t>
                      </a:r>
                      <a:endParaRPr lang="ru-RU" sz="1200"/>
                    </a:p>
                  </a:txBody>
                  <a:tcPr marL="12828" marR="12828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1</a:t>
                      </a:r>
                      <a:endParaRPr lang="ru-RU" sz="1200"/>
                    </a:p>
                  </a:txBody>
                  <a:tcPr marL="12828" marR="12828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4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7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11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14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17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20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24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27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42808"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11</a:t>
                      </a:r>
                      <a:endParaRPr lang="ru-RU" sz="1200"/>
                    </a:p>
                  </a:txBody>
                  <a:tcPr marL="12828" marR="12828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1</a:t>
                      </a:r>
                      <a:endParaRPr lang="ru-RU" sz="1200"/>
                    </a:p>
                  </a:txBody>
                  <a:tcPr marL="12828" marR="12828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5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8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12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16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19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23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27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31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34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42808"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12</a:t>
                      </a:r>
                      <a:endParaRPr lang="ru-RU" sz="1200"/>
                    </a:p>
                  </a:txBody>
                  <a:tcPr marL="12828" marR="12828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2</a:t>
                      </a:r>
                      <a:endParaRPr lang="ru-RU" sz="1200"/>
                    </a:p>
                  </a:txBody>
                  <a:tcPr marL="12828" marR="12828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5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9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13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17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21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26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30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34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38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42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42808"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13</a:t>
                      </a:r>
                      <a:endParaRPr lang="ru-RU" sz="1200"/>
                    </a:p>
                  </a:txBody>
                  <a:tcPr marL="12828" marR="12828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2</a:t>
                      </a:r>
                      <a:endParaRPr lang="ru-RU" sz="1200"/>
                    </a:p>
                  </a:txBody>
                  <a:tcPr marL="12828" marR="12828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6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10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15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19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24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28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33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37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42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47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51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42808"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14</a:t>
                      </a:r>
                      <a:endParaRPr lang="ru-RU" sz="1200"/>
                    </a:p>
                  </a:txBody>
                  <a:tcPr marL="12828" marR="12828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3</a:t>
                      </a:r>
                      <a:endParaRPr lang="ru-RU" sz="1200"/>
                    </a:p>
                  </a:txBody>
                  <a:tcPr marL="12828" marR="12828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7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11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16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21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26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31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36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41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46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51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56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61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142808"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15</a:t>
                      </a:r>
                      <a:endParaRPr lang="ru-RU" sz="1200"/>
                    </a:p>
                  </a:txBody>
                  <a:tcPr marL="12828" marR="12828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3</a:t>
                      </a:r>
                      <a:endParaRPr lang="ru-RU" sz="1200"/>
                    </a:p>
                  </a:txBody>
                  <a:tcPr marL="12828" marR="12828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7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12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18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23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28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33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39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44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50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55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61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66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72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142808"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16</a:t>
                      </a:r>
                      <a:endParaRPr lang="ru-RU" sz="1200"/>
                    </a:p>
                  </a:txBody>
                  <a:tcPr marL="12828" marR="12828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3</a:t>
                      </a:r>
                      <a:endParaRPr lang="ru-RU" sz="1200"/>
                    </a:p>
                  </a:txBody>
                  <a:tcPr marL="12828" marR="12828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8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14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19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25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30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36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42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48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54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60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65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71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77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83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142808"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17</a:t>
                      </a:r>
                      <a:endParaRPr lang="ru-RU" sz="1200"/>
                    </a:p>
                  </a:txBody>
                  <a:tcPr marL="12828" marR="12828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3</a:t>
                      </a:r>
                      <a:endParaRPr lang="ru-RU" sz="1200"/>
                    </a:p>
                  </a:txBody>
                  <a:tcPr marL="12828" marR="12828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9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15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20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26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33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39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45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51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57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64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70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77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83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89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96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142808"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18</a:t>
                      </a:r>
                      <a:endParaRPr lang="ru-RU" sz="1200"/>
                    </a:p>
                  </a:txBody>
                  <a:tcPr marL="12828" marR="12828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4</a:t>
                      </a:r>
                      <a:endParaRPr lang="ru-RU" sz="1200"/>
                    </a:p>
                  </a:txBody>
                  <a:tcPr marL="12828" marR="12828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9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16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22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28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35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41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48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55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61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68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75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82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88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95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102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109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123762"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19</a:t>
                      </a:r>
                      <a:endParaRPr lang="ru-RU" sz="1200"/>
                    </a:p>
                  </a:txBody>
                  <a:tcPr marL="12828" marR="12828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4</a:t>
                      </a:r>
                      <a:endParaRPr lang="ru-RU" sz="1200"/>
                    </a:p>
                  </a:txBody>
                  <a:tcPr marL="12828" marR="12828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10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17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23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30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37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44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51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58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65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72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80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87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94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101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109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116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123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142808"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20</a:t>
                      </a:r>
                      <a:endParaRPr lang="ru-RU" sz="1200"/>
                    </a:p>
                  </a:txBody>
                  <a:tcPr marL="12828" marR="12828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4</a:t>
                      </a:r>
                      <a:endParaRPr lang="ru-RU" sz="1200"/>
                    </a:p>
                  </a:txBody>
                  <a:tcPr marL="12828" marR="12828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11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18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25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32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39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47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54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62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69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77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84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92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100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 dirty="0">
                          <a:solidFill>
                            <a:srgbClr val="000000"/>
                          </a:solidFill>
                          <a:latin typeface="Arial"/>
                        </a:rPr>
                        <a:t>107</a:t>
                      </a:r>
                      <a:endParaRPr lang="ru-RU" sz="1200" dirty="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115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123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130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138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  <a:tr h="247286">
                <a:tc gridSpan="20">
                  <a:txBody>
                    <a:bodyPr/>
                    <a:lstStyle/>
                    <a:p>
                      <a:pPr algn="ctr"/>
                      <a:r>
                        <a:rPr lang="ru-RU" sz="1200" b="1" dirty="0"/>
                        <a:t>Критические значения для 1% ошибки</a:t>
                      </a:r>
                    </a:p>
                  </a:txBody>
                  <a:tcPr marL="12828" marR="12828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21"/>
                  </a:ext>
                </a:extLst>
              </a:tr>
              <a:tr h="142808"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5</a:t>
                      </a:r>
                      <a:endParaRPr lang="ru-RU" sz="1200"/>
                    </a:p>
                  </a:txBody>
                  <a:tcPr marL="12828" marR="12828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...</a:t>
                      </a:r>
                      <a:endParaRPr lang="ru-RU" sz="1200"/>
                    </a:p>
                  </a:txBody>
                  <a:tcPr marL="12828" marR="12828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...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0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1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2"/>
                  </a:ext>
                </a:extLst>
              </a:tr>
              <a:tr h="142808"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6</a:t>
                      </a:r>
                      <a:endParaRPr lang="ru-RU" sz="1200"/>
                    </a:p>
                  </a:txBody>
                  <a:tcPr marL="12828" marR="12828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...</a:t>
                      </a:r>
                      <a:endParaRPr lang="ru-RU" sz="1200"/>
                    </a:p>
                  </a:txBody>
                  <a:tcPr marL="12828" marR="12828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...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1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2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3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3"/>
                  </a:ext>
                </a:extLst>
              </a:tr>
              <a:tr h="142808"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7</a:t>
                      </a:r>
                      <a:endParaRPr lang="ru-RU" sz="1200"/>
                    </a:p>
                  </a:txBody>
                  <a:tcPr marL="12828" marR="12828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...</a:t>
                      </a:r>
                      <a:endParaRPr lang="ru-RU" sz="1200"/>
                    </a:p>
                  </a:txBody>
                  <a:tcPr marL="12828" marR="12828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0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1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3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4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6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4"/>
                  </a:ext>
                </a:extLst>
              </a:tr>
              <a:tr h="142808"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8</a:t>
                      </a:r>
                      <a:endParaRPr lang="ru-RU" sz="1200"/>
                    </a:p>
                  </a:txBody>
                  <a:tcPr marL="12828" marR="12828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...</a:t>
                      </a:r>
                      <a:endParaRPr lang="ru-RU" sz="1200"/>
                    </a:p>
                  </a:txBody>
                  <a:tcPr marL="12828" marR="12828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0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2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4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6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7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9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5"/>
                  </a:ext>
                </a:extLst>
              </a:tr>
              <a:tr h="142808"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9</a:t>
                      </a:r>
                      <a:endParaRPr lang="ru-RU" sz="1200"/>
                    </a:p>
                  </a:txBody>
                  <a:tcPr marL="12828" marR="12828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...</a:t>
                      </a:r>
                      <a:endParaRPr lang="ru-RU" sz="1200"/>
                    </a:p>
                  </a:txBody>
                  <a:tcPr marL="12828" marR="12828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1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3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5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7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9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11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14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6"/>
                  </a:ext>
                </a:extLst>
              </a:tr>
              <a:tr h="142808"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10</a:t>
                      </a:r>
                      <a:endParaRPr lang="ru-RU" sz="1200"/>
                    </a:p>
                  </a:txBody>
                  <a:tcPr marL="12828" marR="12828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...</a:t>
                      </a:r>
                      <a:endParaRPr lang="ru-RU" sz="1200"/>
                    </a:p>
                  </a:txBody>
                  <a:tcPr marL="12828" marR="12828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1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3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6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8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11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13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16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19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7"/>
                  </a:ext>
                </a:extLst>
              </a:tr>
              <a:tr h="142808"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11</a:t>
                      </a:r>
                      <a:endParaRPr lang="ru-RU" sz="1200"/>
                    </a:p>
                  </a:txBody>
                  <a:tcPr marL="12828" marR="12828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...</a:t>
                      </a:r>
                      <a:endParaRPr lang="ru-RU" sz="1200"/>
                    </a:p>
                  </a:txBody>
                  <a:tcPr marL="12828" marR="12828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1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4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7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9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12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15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18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22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25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8"/>
                  </a:ext>
                </a:extLst>
              </a:tr>
              <a:tr h="142808"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12</a:t>
                      </a:r>
                      <a:endParaRPr lang="ru-RU" sz="1200"/>
                    </a:p>
                  </a:txBody>
                  <a:tcPr marL="12828" marR="12828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...</a:t>
                      </a:r>
                      <a:endParaRPr lang="ru-RU" sz="1200"/>
                    </a:p>
                  </a:txBody>
                  <a:tcPr marL="12828" marR="12828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2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5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8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11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14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17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21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24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28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31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9"/>
                  </a:ext>
                </a:extLst>
              </a:tr>
              <a:tr h="142808"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13</a:t>
                      </a:r>
                      <a:endParaRPr lang="ru-RU" sz="1200"/>
                    </a:p>
                  </a:txBody>
                  <a:tcPr marL="12828" marR="12828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0</a:t>
                      </a:r>
                      <a:endParaRPr lang="ru-RU" sz="1200"/>
                    </a:p>
                  </a:txBody>
                  <a:tcPr marL="12828" marR="12828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2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5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9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12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16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20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23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27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31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35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39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30"/>
                  </a:ext>
                </a:extLst>
              </a:tr>
              <a:tr h="142808"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14</a:t>
                      </a:r>
                      <a:endParaRPr lang="ru-RU" sz="1200"/>
                    </a:p>
                  </a:txBody>
                  <a:tcPr marL="12828" marR="12828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0</a:t>
                      </a:r>
                      <a:endParaRPr lang="ru-RU" sz="1200"/>
                    </a:p>
                  </a:txBody>
                  <a:tcPr marL="12828" marR="12828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2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6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10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13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17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22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26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30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34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38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43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47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31"/>
                  </a:ext>
                </a:extLst>
              </a:tr>
              <a:tr h="142808"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15</a:t>
                      </a:r>
                      <a:endParaRPr lang="ru-RU" sz="1200"/>
                    </a:p>
                  </a:txBody>
                  <a:tcPr marL="12828" marR="12828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0</a:t>
                      </a:r>
                      <a:endParaRPr lang="ru-RU" sz="1200"/>
                    </a:p>
                  </a:txBody>
                  <a:tcPr marL="12828" marR="12828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3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7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11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15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19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24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28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33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37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42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47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51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56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32"/>
                  </a:ext>
                </a:extLst>
              </a:tr>
              <a:tr h="142808"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16</a:t>
                      </a:r>
                      <a:endParaRPr lang="ru-RU" sz="1200"/>
                    </a:p>
                  </a:txBody>
                  <a:tcPr marL="12828" marR="12828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0</a:t>
                      </a:r>
                      <a:endParaRPr lang="ru-RU" sz="1200"/>
                    </a:p>
                  </a:txBody>
                  <a:tcPr marL="12828" marR="12828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3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7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12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16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21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26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31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36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41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46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51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56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61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66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33"/>
                  </a:ext>
                </a:extLst>
              </a:tr>
              <a:tr h="142808"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17</a:t>
                      </a:r>
                      <a:endParaRPr lang="ru-RU" sz="1200"/>
                    </a:p>
                  </a:txBody>
                  <a:tcPr marL="12828" marR="12828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0</a:t>
                      </a:r>
                      <a:endParaRPr lang="ru-RU" sz="1200"/>
                    </a:p>
                  </a:txBody>
                  <a:tcPr marL="12828" marR="12828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4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8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13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18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23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28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33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38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44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49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55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60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66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71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77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34"/>
                  </a:ext>
                </a:extLst>
              </a:tr>
              <a:tr h="142808"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18</a:t>
                      </a:r>
                      <a:endParaRPr lang="ru-RU" sz="1200"/>
                    </a:p>
                  </a:txBody>
                  <a:tcPr marL="12828" marR="12828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0</a:t>
                      </a:r>
                      <a:endParaRPr lang="ru-RU" sz="1200"/>
                    </a:p>
                  </a:txBody>
                  <a:tcPr marL="12828" marR="12828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4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9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14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19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24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30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36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41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47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53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59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65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70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76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82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88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35"/>
                  </a:ext>
                </a:extLst>
              </a:tr>
              <a:tr h="142808"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19</a:t>
                      </a:r>
                      <a:endParaRPr lang="ru-RU" sz="1200"/>
                    </a:p>
                  </a:txBody>
                  <a:tcPr marL="12828" marR="12828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1</a:t>
                      </a:r>
                      <a:endParaRPr lang="ru-RU" sz="1200"/>
                    </a:p>
                  </a:txBody>
                  <a:tcPr marL="12828" marR="12828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4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9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15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20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26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32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38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44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50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56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63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69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75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82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88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94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101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36"/>
                  </a:ext>
                </a:extLst>
              </a:tr>
              <a:tr h="142808"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20</a:t>
                      </a:r>
                      <a:endParaRPr lang="ru-RU" sz="1200"/>
                    </a:p>
                  </a:txBody>
                  <a:tcPr marL="12828" marR="12828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1</a:t>
                      </a:r>
                      <a:endParaRPr lang="ru-RU" sz="1200"/>
                    </a:p>
                  </a:txBody>
                  <a:tcPr marL="12828" marR="12828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5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10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16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22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28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34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40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47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53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60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67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73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80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87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93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100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107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 dirty="0">
                          <a:solidFill>
                            <a:srgbClr val="000000"/>
                          </a:solidFill>
                          <a:latin typeface="Arial"/>
                        </a:rPr>
                        <a:t>114</a:t>
                      </a:r>
                      <a:endParaRPr lang="ru-RU" sz="1200" dirty="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37"/>
                  </a:ext>
                </a:extLst>
              </a:tr>
            </a:tbl>
          </a:graphicData>
        </a:graphic>
      </p:graphicFrame>
      <p:sp>
        <p:nvSpPr>
          <p:cNvPr id="8" name="Прямоугольник 7"/>
          <p:cNvSpPr/>
          <p:nvPr/>
        </p:nvSpPr>
        <p:spPr>
          <a:xfrm>
            <a:off x="2166910" y="6488668"/>
            <a:ext cx="757242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lt-LT" dirty="0"/>
              <a:t>https://gymnasium42.ru/stat/Book/Data/page_7.htm</a:t>
            </a:r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Литература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911424" y="1219200"/>
            <a:ext cx="10670976" cy="5638800"/>
          </a:xfrm>
        </p:spPr>
        <p:txBody>
          <a:bodyPr>
            <a:normAutofit fontScale="77500" lnSpcReduction="20000"/>
          </a:bodyPr>
          <a:lstStyle/>
          <a:p>
            <a:r>
              <a:rPr lang="ru-RU" sz="2800" dirty="0"/>
              <a:t>Новикова Н.В., Новиков А.И. Математические методы в психологии. – М., 2015 (</a:t>
            </a:r>
            <a:r>
              <a:rPr lang="en-US" sz="2800" dirty="0" err="1"/>
              <a:t>Exel</a:t>
            </a:r>
            <a:r>
              <a:rPr lang="en-US" sz="2800" dirty="0"/>
              <a:t> </a:t>
            </a:r>
            <a:r>
              <a:rPr lang="kk-KZ" sz="2800" dirty="0"/>
              <a:t>и </a:t>
            </a:r>
            <a:r>
              <a:rPr lang="en-US" sz="2800" dirty="0"/>
              <a:t>SPSS</a:t>
            </a:r>
            <a:r>
              <a:rPr lang="ru-RU" sz="2800" dirty="0"/>
              <a:t>)</a:t>
            </a:r>
          </a:p>
          <a:p>
            <a:r>
              <a:rPr lang="ru-RU" sz="2800" dirty="0" err="1"/>
              <a:t>Наследов</a:t>
            </a:r>
            <a:r>
              <a:rPr lang="ru-RU" sz="2800" dirty="0"/>
              <a:t> А.Д. Математические методы психологического исследования. Анализ и интерпретация данных. – СПб: Речь, 2006. – 396 с.</a:t>
            </a:r>
          </a:p>
          <a:p>
            <a:r>
              <a:rPr lang="ru-RU" sz="2800" dirty="0"/>
              <a:t>Титкова Л.С. Математические методы в психологии. - Владивосток, 2002. – 85с.</a:t>
            </a:r>
            <a:endParaRPr lang="ru-RU" sz="1600" dirty="0"/>
          </a:p>
          <a:p>
            <a:r>
              <a:rPr lang="kk-KZ" sz="2800" dirty="0"/>
              <a:t>Болтаева Ә.М. Психологиялық ғылыми зерттеулерді ұйымдастыру: оқу құралы. – Алматы, 2015. – 122 б.</a:t>
            </a:r>
            <a:endParaRPr lang="en-US" sz="2800" dirty="0"/>
          </a:p>
          <a:p>
            <a:r>
              <a:rPr lang="ru-RU" sz="2800" dirty="0"/>
              <a:t>Корреляционный анализ</a:t>
            </a:r>
          </a:p>
          <a:p>
            <a:r>
              <a:rPr lang="lt-LT" sz="2800" dirty="0">
                <a:hlinkClick r:id="rId2"/>
              </a:rPr>
              <a:t>https://www.coursera.org/lecture/smart-analytics-education/korrieliatsionnyi-analiz-faktornyi-analiz-OEqA8</a:t>
            </a:r>
            <a:endParaRPr lang="ru-RU" sz="2800" dirty="0"/>
          </a:p>
          <a:p>
            <a:r>
              <a:rPr lang="ru-RU" sz="2800" dirty="0"/>
              <a:t>Критерий </a:t>
            </a:r>
            <a:r>
              <a:rPr lang="en-US" sz="2800" dirty="0"/>
              <a:t>U-</a:t>
            </a:r>
            <a:r>
              <a:rPr lang="kk-KZ" sz="2800" dirty="0"/>
              <a:t>Манна-Уитни в </a:t>
            </a:r>
            <a:r>
              <a:rPr lang="en-US" sz="2800" dirty="0"/>
              <a:t>SPSS</a:t>
            </a:r>
            <a:endParaRPr lang="kk-KZ" sz="2800" dirty="0"/>
          </a:p>
          <a:p>
            <a:r>
              <a:rPr lang="lt-LT" sz="2800" dirty="0">
                <a:hlinkClick r:id="rId3"/>
              </a:rPr>
              <a:t>https://www.youtube.com/watch?v=x4PN0Ts_6-o</a:t>
            </a:r>
            <a:endParaRPr lang="kk-KZ" sz="2800" dirty="0"/>
          </a:p>
          <a:p>
            <a:r>
              <a:rPr lang="lt-LT" sz="2800" dirty="0">
                <a:hlinkClick r:id="rId4"/>
              </a:rPr>
              <a:t>https://www.coursera.org/lecture/stats-for-data-analysis/primier-dvukhvyborochnyie-nieparamietrichieskiie-kritierii-niezavisimyie-vyborki-2DNaz</a:t>
            </a:r>
            <a:endParaRPr lang="ru-RU" sz="2800" dirty="0"/>
          </a:p>
          <a:p>
            <a:r>
              <a:rPr lang="ru-RU" sz="2800" dirty="0"/>
              <a:t>Т-критерий </a:t>
            </a:r>
            <a:r>
              <a:rPr lang="ru-RU" sz="2800" dirty="0" err="1"/>
              <a:t>Вилкоксона</a:t>
            </a:r>
            <a:r>
              <a:rPr lang="ru-RU" sz="2800" dirty="0"/>
              <a:t> в </a:t>
            </a:r>
            <a:r>
              <a:rPr lang="en-US" sz="2800" dirty="0"/>
              <a:t>SPSS</a:t>
            </a:r>
            <a:endParaRPr lang="ru-RU" sz="2800" dirty="0"/>
          </a:p>
          <a:p>
            <a:r>
              <a:rPr lang="lt-LT" sz="2800" dirty="0"/>
              <a:t>https://www.youtube.com/watch?v=6rCnWDEhsGo</a:t>
            </a:r>
            <a:endParaRPr lang="ru-RU" sz="2800" dirty="0"/>
          </a:p>
          <a:p>
            <a:r>
              <a:rPr lang="kk-KZ" sz="2400" dirty="0"/>
              <a:t>Критерий Вилкоксона // </a:t>
            </a:r>
            <a:r>
              <a:rPr lang="en-GB" sz="2400" dirty="0"/>
              <a:t>https://statpsy.ru/wilkoxon/t-wilkokson-desc/</a:t>
            </a:r>
            <a:endParaRPr lang="kk-KZ" sz="2400" dirty="0"/>
          </a:p>
          <a:p>
            <a:endParaRPr lang="ru-RU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Пример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1981200" y="5500702"/>
            <a:ext cx="8229600" cy="1357298"/>
          </a:xfrm>
        </p:spPr>
        <p:txBody>
          <a:bodyPr>
            <a:normAutofit lnSpcReduction="10000"/>
          </a:bodyPr>
          <a:lstStyle/>
          <a:p>
            <a:r>
              <a:rPr lang="en-US" dirty="0"/>
              <a:t>R</a:t>
            </a:r>
            <a:r>
              <a:rPr lang="en-US" baseline="-25000" dirty="0"/>
              <a:t>x</a:t>
            </a:r>
            <a:r>
              <a:rPr lang="kk-KZ" dirty="0"/>
              <a:t> </a:t>
            </a:r>
            <a:r>
              <a:rPr lang="ru-RU" dirty="0"/>
              <a:t>=</a:t>
            </a:r>
            <a:r>
              <a:rPr lang="en-US" dirty="0"/>
              <a:t>  </a:t>
            </a:r>
            <a:r>
              <a:rPr lang="ru-RU" dirty="0"/>
              <a:t>          </a:t>
            </a:r>
            <a:r>
              <a:rPr lang="en-US" dirty="0" err="1"/>
              <a:t>R</a:t>
            </a:r>
            <a:r>
              <a:rPr lang="en-US" baseline="-25000" dirty="0" err="1"/>
              <a:t>y</a:t>
            </a:r>
            <a:r>
              <a:rPr lang="ru-RU" dirty="0"/>
              <a:t>= </a:t>
            </a:r>
          </a:p>
          <a:p>
            <a:r>
              <a:rPr lang="en-US" dirty="0" err="1"/>
              <a:t>U</a:t>
            </a:r>
            <a:r>
              <a:rPr lang="en-US" baseline="-25000" dirty="0" err="1"/>
              <a:t>x</a:t>
            </a:r>
            <a:r>
              <a:rPr lang="en-US" dirty="0"/>
              <a:t> </a:t>
            </a:r>
            <a:r>
              <a:rPr lang="kk-KZ" dirty="0"/>
              <a:t>=				</a:t>
            </a:r>
            <a:r>
              <a:rPr lang="en-US" dirty="0"/>
              <a:t> </a:t>
            </a:r>
            <a:r>
              <a:rPr lang="en-US" dirty="0" err="1"/>
              <a:t>U</a:t>
            </a:r>
            <a:r>
              <a:rPr lang="en-US" baseline="-25000" dirty="0" err="1"/>
              <a:t>y</a:t>
            </a:r>
            <a:r>
              <a:rPr lang="ru-RU" baseline="-25000" dirty="0"/>
              <a:t>  </a:t>
            </a:r>
            <a:r>
              <a:rPr lang="ru-RU" dirty="0"/>
              <a:t>=</a:t>
            </a:r>
          </a:p>
          <a:p>
            <a:r>
              <a:rPr lang="en-US" dirty="0"/>
              <a:t>U</a:t>
            </a:r>
            <a:r>
              <a:rPr lang="kk-KZ" baseline="-25000" dirty="0"/>
              <a:t>х</a:t>
            </a:r>
            <a:r>
              <a:rPr lang="kk-KZ" dirty="0"/>
              <a:t>=</a:t>
            </a:r>
            <a:r>
              <a:rPr lang="en-US" dirty="0"/>
              <a:t> </a:t>
            </a:r>
            <a:r>
              <a:rPr lang="ru-RU" dirty="0"/>
              <a:t>				</a:t>
            </a:r>
            <a:r>
              <a:rPr lang="en-US" dirty="0" err="1"/>
              <a:t>U</a:t>
            </a:r>
            <a:r>
              <a:rPr lang="en-US" baseline="-25000" dirty="0" err="1"/>
              <a:t>y</a:t>
            </a:r>
            <a:r>
              <a:rPr lang="ru-RU" dirty="0"/>
              <a:t>=</a:t>
            </a:r>
          </a:p>
        </p:txBody>
      </p:sp>
      <p:graphicFrame>
        <p:nvGraphicFramePr>
          <p:cNvPr id="4" name="Содержимое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64390018"/>
              </p:ext>
            </p:extLst>
          </p:nvPr>
        </p:nvGraphicFramePr>
        <p:xfrm>
          <a:off x="1981200" y="1219200"/>
          <a:ext cx="8115318" cy="4297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085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5085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5085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5085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5085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45085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450851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450851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450851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450851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450851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450851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450851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450851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450851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  <a:gridCol w="450851">
                  <a:extLst>
                    <a:ext uri="{9D8B030D-6E8A-4147-A177-3AD203B41FA5}">
                      <a16:colId xmlns:a16="http://schemas.microsoft.com/office/drawing/2014/main" val="20015"/>
                    </a:ext>
                  </a:extLst>
                </a:gridCol>
                <a:gridCol w="450851">
                  <a:extLst>
                    <a:ext uri="{9D8B030D-6E8A-4147-A177-3AD203B41FA5}">
                      <a16:colId xmlns:a16="http://schemas.microsoft.com/office/drawing/2014/main" val="20016"/>
                    </a:ext>
                  </a:extLst>
                </a:gridCol>
                <a:gridCol w="450851">
                  <a:extLst>
                    <a:ext uri="{9D8B030D-6E8A-4147-A177-3AD203B41FA5}">
                      <a16:colId xmlns:a16="http://schemas.microsoft.com/office/drawing/2014/main" val="2001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ru-RU" dirty="0"/>
                        <a:t>1</a:t>
                      </a:r>
                    </a:p>
                  </a:txBody>
                  <a:tcPr marL="44909" marR="44909"/>
                </a:tc>
                <a:tc>
                  <a:txBody>
                    <a:bodyPr/>
                    <a:lstStyle/>
                    <a:p>
                      <a:r>
                        <a:rPr lang="kk-KZ" dirty="0"/>
                        <a:t>Значения</a:t>
                      </a:r>
                      <a:endParaRPr lang="ru-RU" dirty="0"/>
                    </a:p>
                  </a:txBody>
                  <a:tcPr marL="44909" marR="44909"/>
                </a:tc>
                <a:tc>
                  <a:txBody>
                    <a:bodyPr/>
                    <a:lstStyle/>
                    <a:p>
                      <a:r>
                        <a:rPr lang="kk-KZ" dirty="0"/>
                        <a:t>3</a:t>
                      </a:r>
                      <a:endParaRPr lang="ru-RU" dirty="0"/>
                    </a:p>
                  </a:txBody>
                  <a:tcPr marL="44909" marR="44909"/>
                </a:tc>
                <a:tc>
                  <a:txBody>
                    <a:bodyPr/>
                    <a:lstStyle/>
                    <a:p>
                      <a:r>
                        <a:rPr lang="kk-KZ" dirty="0"/>
                        <a:t>4</a:t>
                      </a:r>
                      <a:endParaRPr lang="ru-RU" dirty="0"/>
                    </a:p>
                  </a:txBody>
                  <a:tcPr marL="44909" marR="44909"/>
                </a:tc>
                <a:tc>
                  <a:txBody>
                    <a:bodyPr/>
                    <a:lstStyle/>
                    <a:p>
                      <a:r>
                        <a:rPr lang="kk-KZ" dirty="0"/>
                        <a:t>5</a:t>
                      </a:r>
                      <a:endParaRPr lang="ru-RU" dirty="0"/>
                    </a:p>
                  </a:txBody>
                  <a:tcPr marL="44909" marR="44909"/>
                </a:tc>
                <a:tc>
                  <a:txBody>
                    <a:bodyPr/>
                    <a:lstStyle/>
                    <a:p>
                      <a:r>
                        <a:rPr lang="kk-KZ" dirty="0"/>
                        <a:t>6</a:t>
                      </a:r>
                      <a:endParaRPr lang="ru-RU" dirty="0"/>
                    </a:p>
                  </a:txBody>
                  <a:tcPr marL="44909" marR="44909"/>
                </a:tc>
                <a:tc>
                  <a:txBody>
                    <a:bodyPr/>
                    <a:lstStyle/>
                    <a:p>
                      <a:r>
                        <a:rPr lang="kk-KZ" dirty="0"/>
                        <a:t>7</a:t>
                      </a:r>
                      <a:endParaRPr lang="ru-RU" dirty="0"/>
                    </a:p>
                  </a:txBody>
                  <a:tcPr marL="44909" marR="44909"/>
                </a:tc>
                <a:tc>
                  <a:txBody>
                    <a:bodyPr/>
                    <a:lstStyle/>
                    <a:p>
                      <a:r>
                        <a:rPr lang="kk-KZ" dirty="0"/>
                        <a:t>8</a:t>
                      </a:r>
                      <a:endParaRPr lang="ru-RU" dirty="0"/>
                    </a:p>
                  </a:txBody>
                  <a:tcPr marL="44909" marR="44909"/>
                </a:tc>
                <a:tc>
                  <a:txBody>
                    <a:bodyPr/>
                    <a:lstStyle/>
                    <a:p>
                      <a:r>
                        <a:rPr lang="kk-KZ" dirty="0"/>
                        <a:t>9</a:t>
                      </a:r>
                      <a:endParaRPr lang="ru-RU" dirty="0"/>
                    </a:p>
                  </a:txBody>
                  <a:tcPr marL="44909" marR="44909"/>
                </a:tc>
                <a:tc>
                  <a:txBody>
                    <a:bodyPr/>
                    <a:lstStyle/>
                    <a:p>
                      <a:r>
                        <a:rPr lang="kk-KZ" dirty="0"/>
                        <a:t>10</a:t>
                      </a:r>
                      <a:endParaRPr lang="ru-RU" dirty="0"/>
                    </a:p>
                  </a:txBody>
                  <a:tcPr marL="44909" marR="44909"/>
                </a:tc>
                <a:tc>
                  <a:txBody>
                    <a:bodyPr/>
                    <a:lstStyle/>
                    <a:p>
                      <a:r>
                        <a:rPr lang="kk-KZ" dirty="0"/>
                        <a:t>11</a:t>
                      </a:r>
                      <a:endParaRPr lang="ru-RU" dirty="0"/>
                    </a:p>
                  </a:txBody>
                  <a:tcPr marL="44909" marR="44909"/>
                </a:tc>
                <a:tc>
                  <a:txBody>
                    <a:bodyPr/>
                    <a:lstStyle/>
                    <a:p>
                      <a:r>
                        <a:rPr lang="kk-KZ" dirty="0"/>
                        <a:t>12</a:t>
                      </a:r>
                      <a:endParaRPr lang="ru-RU" dirty="0"/>
                    </a:p>
                  </a:txBody>
                  <a:tcPr marL="44909" marR="44909"/>
                </a:tc>
                <a:tc>
                  <a:txBody>
                    <a:bodyPr/>
                    <a:lstStyle/>
                    <a:p>
                      <a:r>
                        <a:rPr lang="kk-KZ" dirty="0"/>
                        <a:t>13</a:t>
                      </a:r>
                      <a:endParaRPr lang="ru-RU" dirty="0"/>
                    </a:p>
                  </a:txBody>
                  <a:tcPr marL="44909" marR="44909"/>
                </a:tc>
                <a:tc>
                  <a:txBody>
                    <a:bodyPr/>
                    <a:lstStyle/>
                    <a:p>
                      <a:r>
                        <a:rPr lang="kk-KZ" dirty="0"/>
                        <a:t>14</a:t>
                      </a:r>
                      <a:endParaRPr lang="ru-RU" dirty="0"/>
                    </a:p>
                  </a:txBody>
                  <a:tcPr marL="44909" marR="44909"/>
                </a:tc>
                <a:tc>
                  <a:txBody>
                    <a:bodyPr/>
                    <a:lstStyle/>
                    <a:p>
                      <a:r>
                        <a:rPr lang="kk-KZ" dirty="0"/>
                        <a:t>15</a:t>
                      </a:r>
                      <a:endParaRPr lang="ru-RU" dirty="0"/>
                    </a:p>
                  </a:txBody>
                  <a:tcPr marL="44909" marR="44909"/>
                </a:tc>
                <a:tc>
                  <a:txBody>
                    <a:bodyPr/>
                    <a:lstStyle/>
                    <a:p>
                      <a:r>
                        <a:rPr lang="kk-KZ" dirty="0"/>
                        <a:t>16</a:t>
                      </a:r>
                      <a:endParaRPr lang="ru-RU" dirty="0"/>
                    </a:p>
                  </a:txBody>
                  <a:tcPr marL="44909" marR="44909"/>
                </a:tc>
                <a:tc>
                  <a:txBody>
                    <a:bodyPr/>
                    <a:lstStyle/>
                    <a:p>
                      <a:r>
                        <a:rPr lang="kk-KZ" dirty="0"/>
                        <a:t>17</a:t>
                      </a:r>
                      <a:endParaRPr lang="ru-RU" dirty="0"/>
                    </a:p>
                  </a:txBody>
                  <a:tcPr marL="44909" marR="44909"/>
                </a:tc>
                <a:tc>
                  <a:txBody>
                    <a:bodyPr/>
                    <a:lstStyle/>
                    <a:p>
                      <a:r>
                        <a:rPr lang="kk-KZ" dirty="0"/>
                        <a:t>19</a:t>
                      </a:r>
                      <a:endParaRPr lang="ru-RU" dirty="0"/>
                    </a:p>
                  </a:txBody>
                  <a:tcPr marL="44909" marR="44909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/>
                        <a:t>2</a:t>
                      </a:r>
                    </a:p>
                  </a:txBody>
                  <a:tcPr marL="44909" marR="44909"/>
                </a:tc>
                <a:tc>
                  <a:txBody>
                    <a:bodyPr/>
                    <a:lstStyle/>
                    <a:p>
                      <a:r>
                        <a:rPr lang="kk-KZ" dirty="0"/>
                        <a:t>Выборка</a:t>
                      </a:r>
                      <a:endParaRPr lang="ru-RU" dirty="0"/>
                    </a:p>
                  </a:txBody>
                  <a:tcPr marL="44909" marR="44909"/>
                </a:tc>
                <a:tc>
                  <a:txBody>
                    <a:bodyPr/>
                    <a:lstStyle/>
                    <a:p>
                      <a:r>
                        <a:rPr lang="kk-KZ" dirty="0"/>
                        <a:t>Х</a:t>
                      </a:r>
                      <a:endParaRPr lang="ru-RU" dirty="0"/>
                    </a:p>
                  </a:txBody>
                  <a:tcPr marL="44909" marR="44909"/>
                </a:tc>
                <a:tc>
                  <a:txBody>
                    <a:bodyPr/>
                    <a:lstStyle/>
                    <a:p>
                      <a:r>
                        <a:rPr lang="kk-KZ" dirty="0"/>
                        <a:t>Х</a:t>
                      </a:r>
                      <a:endParaRPr lang="ru-RU" dirty="0"/>
                    </a:p>
                  </a:txBody>
                  <a:tcPr marL="44909" marR="44909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Y</a:t>
                      </a:r>
                      <a:endParaRPr lang="ru-RU" dirty="0"/>
                    </a:p>
                  </a:txBody>
                  <a:tcPr marL="44909" marR="44909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X</a:t>
                      </a:r>
                      <a:endParaRPr lang="ru-RU" dirty="0"/>
                    </a:p>
                  </a:txBody>
                  <a:tcPr marL="44909" marR="44909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X</a:t>
                      </a:r>
                      <a:endParaRPr lang="ru-RU" dirty="0"/>
                    </a:p>
                  </a:txBody>
                  <a:tcPr marL="44909" marR="44909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X</a:t>
                      </a:r>
                      <a:endParaRPr lang="ru-RU" dirty="0"/>
                    </a:p>
                  </a:txBody>
                  <a:tcPr marL="44909" marR="44909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Y</a:t>
                      </a:r>
                      <a:endParaRPr lang="ru-RU" dirty="0"/>
                    </a:p>
                  </a:txBody>
                  <a:tcPr marL="44909" marR="44909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X</a:t>
                      </a:r>
                      <a:endParaRPr lang="ru-RU" dirty="0"/>
                    </a:p>
                  </a:txBody>
                  <a:tcPr marL="44909" marR="44909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X</a:t>
                      </a:r>
                      <a:endParaRPr lang="ru-RU" dirty="0"/>
                    </a:p>
                  </a:txBody>
                  <a:tcPr marL="44909" marR="44909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Y</a:t>
                      </a:r>
                      <a:endParaRPr lang="ru-RU" dirty="0"/>
                    </a:p>
                  </a:txBody>
                  <a:tcPr marL="44909" marR="44909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X</a:t>
                      </a:r>
                      <a:endParaRPr lang="ru-RU" dirty="0"/>
                    </a:p>
                  </a:txBody>
                  <a:tcPr marL="44909" marR="44909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Y</a:t>
                      </a:r>
                      <a:endParaRPr lang="ru-RU" dirty="0"/>
                    </a:p>
                  </a:txBody>
                  <a:tcPr marL="44909" marR="44909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Y</a:t>
                      </a:r>
                      <a:endParaRPr lang="ru-RU" dirty="0"/>
                    </a:p>
                  </a:txBody>
                  <a:tcPr marL="44909" marR="44909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Y</a:t>
                      </a:r>
                      <a:endParaRPr lang="ru-RU" dirty="0"/>
                    </a:p>
                  </a:txBody>
                  <a:tcPr marL="44909" marR="44909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Y</a:t>
                      </a:r>
                      <a:endParaRPr lang="ru-RU" dirty="0"/>
                    </a:p>
                  </a:txBody>
                  <a:tcPr marL="44909" marR="44909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Y</a:t>
                      </a:r>
                      <a:endParaRPr lang="ru-RU" dirty="0"/>
                    </a:p>
                  </a:txBody>
                  <a:tcPr marL="44909" marR="44909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/>
                        <a:t>3</a:t>
                      </a:r>
                    </a:p>
                  </a:txBody>
                  <a:tcPr marL="44909" marR="44909"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Ранги</a:t>
                      </a:r>
                    </a:p>
                  </a:txBody>
                  <a:tcPr marL="44909" marR="44909"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1</a:t>
                      </a:r>
                    </a:p>
                  </a:txBody>
                  <a:tcPr marL="44909" marR="44909"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2</a:t>
                      </a:r>
                    </a:p>
                  </a:txBody>
                  <a:tcPr marL="44909" marR="44909"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3</a:t>
                      </a:r>
                    </a:p>
                  </a:txBody>
                  <a:tcPr marL="44909" marR="44909"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4</a:t>
                      </a:r>
                    </a:p>
                  </a:txBody>
                  <a:tcPr marL="44909" marR="44909"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5</a:t>
                      </a:r>
                    </a:p>
                  </a:txBody>
                  <a:tcPr marL="44909" marR="44909"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6</a:t>
                      </a:r>
                    </a:p>
                  </a:txBody>
                  <a:tcPr marL="44909" marR="44909"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7</a:t>
                      </a:r>
                    </a:p>
                  </a:txBody>
                  <a:tcPr marL="44909" marR="44909"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8</a:t>
                      </a:r>
                    </a:p>
                  </a:txBody>
                  <a:tcPr marL="44909" marR="44909"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9</a:t>
                      </a:r>
                    </a:p>
                  </a:txBody>
                  <a:tcPr marL="44909" marR="44909"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10</a:t>
                      </a:r>
                    </a:p>
                  </a:txBody>
                  <a:tcPr marL="44909" marR="44909"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11</a:t>
                      </a:r>
                    </a:p>
                  </a:txBody>
                  <a:tcPr marL="44909" marR="44909"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12</a:t>
                      </a:r>
                    </a:p>
                  </a:txBody>
                  <a:tcPr marL="44909" marR="44909"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13</a:t>
                      </a:r>
                    </a:p>
                  </a:txBody>
                  <a:tcPr marL="44909" marR="44909"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14</a:t>
                      </a:r>
                    </a:p>
                  </a:txBody>
                  <a:tcPr marL="44909" marR="44909"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15</a:t>
                      </a:r>
                    </a:p>
                  </a:txBody>
                  <a:tcPr marL="44909" marR="44909"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16</a:t>
                      </a:r>
                    </a:p>
                  </a:txBody>
                  <a:tcPr marL="44909" marR="44909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/>
                        <a:t>4</a:t>
                      </a:r>
                    </a:p>
                  </a:txBody>
                  <a:tcPr marL="44909" marR="44909"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Ранги Х</a:t>
                      </a:r>
                    </a:p>
                  </a:txBody>
                  <a:tcPr marL="44909" marR="44909"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44909" marR="44909"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44909" marR="44909"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44909" marR="44909"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44909" marR="44909"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44909" marR="44909"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44909" marR="44909"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44909" marR="44909"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44909" marR="44909"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44909" marR="44909"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44909" marR="44909"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44909" marR="44909"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44909" marR="44909"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44909" marR="44909"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44909" marR="44909"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44909" marR="44909"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44909" marR="44909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/>
                        <a:t>5</a:t>
                      </a:r>
                    </a:p>
                  </a:txBody>
                  <a:tcPr marL="44909" marR="44909"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Ранги </a:t>
                      </a:r>
                      <a:r>
                        <a:rPr lang="en-US" dirty="0"/>
                        <a:t>Y</a:t>
                      </a:r>
                      <a:endParaRPr lang="ru-RU" dirty="0"/>
                    </a:p>
                  </a:txBody>
                  <a:tcPr marL="44909" marR="44909"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44909" marR="44909"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44909" marR="44909"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44909" marR="44909"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44909" marR="44909"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44909" marR="44909"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44909" marR="44909"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44909" marR="44909"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44909" marR="44909"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44909" marR="44909"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44909" marR="44909"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44909" marR="44909"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44909" marR="44909"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44909" marR="44909"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44909" marR="44909"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44909" marR="44909"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44909" marR="44909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Алгоритм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695400" y="1219200"/>
            <a:ext cx="10441160" cy="4937760"/>
          </a:xfrm>
        </p:spPr>
        <p:txBody>
          <a:bodyPr>
            <a:normAutofit fontScale="92500" lnSpcReduction="20000"/>
          </a:bodyPr>
          <a:lstStyle/>
          <a:p>
            <a:r>
              <a:rPr lang="kk-KZ" dirty="0"/>
              <a:t>1 шаг: Значения выборок объединяются в один ряд</a:t>
            </a:r>
            <a:r>
              <a:rPr lang="ru-RU" dirty="0"/>
              <a:t>, упорядочиваются. </a:t>
            </a:r>
          </a:p>
          <a:p>
            <a:r>
              <a:rPr lang="ru-RU" dirty="0"/>
              <a:t>2 шаг: Значения выборок ранжируются и выписываются отдельно ранги для одной и другой выборки. </a:t>
            </a:r>
            <a:r>
              <a:rPr lang="ru-RU" sz="1300" dirty="0">
                <a:solidFill>
                  <a:srgbClr val="00B050"/>
                </a:solidFill>
              </a:rPr>
              <a:t>(пример 3-4 строка таблицы)</a:t>
            </a:r>
            <a:endParaRPr lang="ru-RU" dirty="0">
              <a:solidFill>
                <a:srgbClr val="00B050"/>
              </a:solidFill>
            </a:endParaRPr>
          </a:p>
          <a:p>
            <a:endParaRPr lang="ru-RU" dirty="0"/>
          </a:p>
          <a:p>
            <a:r>
              <a:rPr lang="ru-RU" dirty="0"/>
              <a:t>3 шаг: Вычисляются суммы рангов. </a:t>
            </a:r>
            <a:r>
              <a:rPr lang="en-US" dirty="0"/>
              <a:t>R</a:t>
            </a:r>
            <a:r>
              <a:rPr lang="en-US" baseline="-25000" dirty="0"/>
              <a:t>x</a:t>
            </a:r>
            <a:r>
              <a:rPr lang="kk-KZ" dirty="0"/>
              <a:t> </a:t>
            </a:r>
            <a:r>
              <a:rPr lang="ru-RU" dirty="0"/>
              <a:t>=</a:t>
            </a:r>
            <a:r>
              <a:rPr lang="en-US" dirty="0"/>
              <a:t>  </a:t>
            </a:r>
            <a:r>
              <a:rPr lang="ru-RU" dirty="0"/>
              <a:t>          </a:t>
            </a:r>
            <a:r>
              <a:rPr lang="en-US" dirty="0" err="1"/>
              <a:t>R</a:t>
            </a:r>
            <a:r>
              <a:rPr lang="en-US" baseline="-25000" dirty="0" err="1"/>
              <a:t>y</a:t>
            </a:r>
            <a:r>
              <a:rPr lang="ru-RU" dirty="0"/>
              <a:t>= </a:t>
            </a:r>
          </a:p>
          <a:p>
            <a:r>
              <a:rPr lang="ru-RU" dirty="0"/>
              <a:t>4 шаг: Вычисляются </a:t>
            </a:r>
            <a:r>
              <a:rPr lang="en-US" dirty="0"/>
              <a:t>U</a:t>
            </a:r>
            <a:r>
              <a:rPr lang="kk-KZ" baseline="-25000" dirty="0"/>
              <a:t>х</a:t>
            </a:r>
            <a:r>
              <a:rPr lang="en-US" dirty="0"/>
              <a:t>  </a:t>
            </a:r>
            <a:r>
              <a:rPr lang="kk-KZ" dirty="0"/>
              <a:t>или  </a:t>
            </a:r>
            <a:r>
              <a:rPr lang="en-US" dirty="0" err="1"/>
              <a:t>U</a:t>
            </a:r>
            <a:r>
              <a:rPr lang="en-US" baseline="-25000" dirty="0" err="1"/>
              <a:t>y</a:t>
            </a:r>
            <a:r>
              <a:rPr lang="ru-RU" baseline="-25000" dirty="0"/>
              <a:t>  </a:t>
            </a:r>
            <a:r>
              <a:rPr lang="ru-RU" dirty="0"/>
              <a:t>по формуле.</a:t>
            </a:r>
          </a:p>
          <a:p>
            <a:r>
              <a:rPr lang="en-US" dirty="0"/>
              <a:t>U</a:t>
            </a:r>
            <a:r>
              <a:rPr lang="kk-KZ" dirty="0"/>
              <a:t>эмп = </a:t>
            </a:r>
            <a:r>
              <a:rPr lang="en-US" dirty="0"/>
              <a:t>min{U</a:t>
            </a:r>
            <a:r>
              <a:rPr lang="kk-KZ" baseline="-25000" dirty="0"/>
              <a:t>х</a:t>
            </a:r>
            <a:r>
              <a:rPr lang="en-US" dirty="0"/>
              <a:t> </a:t>
            </a:r>
            <a:r>
              <a:rPr lang="ru-RU" dirty="0"/>
              <a:t>, </a:t>
            </a:r>
            <a:r>
              <a:rPr lang="en-US" dirty="0" err="1"/>
              <a:t>U</a:t>
            </a:r>
            <a:r>
              <a:rPr lang="en-US" baseline="-25000" dirty="0" err="1"/>
              <a:t>y</a:t>
            </a:r>
            <a:r>
              <a:rPr lang="en-US" dirty="0"/>
              <a:t>}</a:t>
            </a:r>
            <a:endParaRPr lang="ru-RU" dirty="0"/>
          </a:p>
          <a:p>
            <a:r>
              <a:rPr lang="ru-RU" dirty="0"/>
              <a:t>5 шаг: Определяется уровень значимости </a:t>
            </a:r>
            <a:r>
              <a:rPr lang="ru-RU" i="1" dirty="0" err="1"/>
              <a:t>р</a:t>
            </a:r>
            <a:r>
              <a:rPr lang="ru-RU" dirty="0"/>
              <a:t>  и в таблице </a:t>
            </a:r>
            <a:r>
              <a:rPr lang="en-US" dirty="0"/>
              <a:t>U </a:t>
            </a:r>
            <a:r>
              <a:rPr lang="kk-KZ" dirty="0"/>
              <a:t>сравнивается для соответствующих объемов</a:t>
            </a:r>
            <a:r>
              <a:rPr lang="ru-RU" dirty="0"/>
              <a:t>. </a:t>
            </a:r>
            <a:r>
              <a:rPr lang="en-US" dirty="0" err="1"/>
              <a:t>n</a:t>
            </a:r>
            <a:r>
              <a:rPr lang="en-US" baseline="-25000" dirty="0" err="1"/>
              <a:t>x</a:t>
            </a:r>
            <a:r>
              <a:rPr lang="ru-RU" dirty="0"/>
              <a:t>= 8,</a:t>
            </a:r>
            <a:r>
              <a:rPr lang="ru-RU" baseline="-25000" dirty="0"/>
              <a:t> </a:t>
            </a:r>
            <a:r>
              <a:rPr lang="en-US" dirty="0" err="1"/>
              <a:t>n</a:t>
            </a:r>
            <a:r>
              <a:rPr lang="en-US" baseline="-25000" dirty="0" err="1"/>
              <a:t>y</a:t>
            </a:r>
            <a:r>
              <a:rPr lang="ru-RU" baseline="-25000" dirty="0"/>
              <a:t> </a:t>
            </a:r>
            <a:r>
              <a:rPr lang="ru-RU" dirty="0"/>
              <a:t>= 8</a:t>
            </a:r>
          </a:p>
          <a:p>
            <a:r>
              <a:rPr lang="ru-RU" dirty="0"/>
              <a:t>Сравниваем </a:t>
            </a:r>
            <a:r>
              <a:rPr lang="en-US" dirty="0"/>
              <a:t>U</a:t>
            </a:r>
            <a:r>
              <a:rPr lang="kk-KZ" baseline="-25000" dirty="0"/>
              <a:t>эмп</a:t>
            </a:r>
            <a:r>
              <a:rPr lang="en-US" dirty="0"/>
              <a:t> </a:t>
            </a:r>
            <a:r>
              <a:rPr lang="ru-RU" dirty="0"/>
              <a:t> и </a:t>
            </a:r>
            <a:r>
              <a:rPr lang="en-US" dirty="0"/>
              <a:t>U</a:t>
            </a:r>
            <a:r>
              <a:rPr lang="kk-KZ" baseline="-25000" dirty="0"/>
              <a:t>крит</a:t>
            </a:r>
            <a:r>
              <a:rPr lang="en-US" dirty="0"/>
              <a:t> </a:t>
            </a:r>
            <a:r>
              <a:rPr lang="ru-RU" dirty="0"/>
              <a:t>.   </a:t>
            </a:r>
          </a:p>
          <a:p>
            <a:r>
              <a:rPr lang="ru-RU" dirty="0"/>
              <a:t>Если </a:t>
            </a:r>
            <a:r>
              <a:rPr lang="en-US" dirty="0"/>
              <a:t>U</a:t>
            </a:r>
            <a:r>
              <a:rPr lang="kk-KZ" baseline="-25000" dirty="0"/>
              <a:t>эмп</a:t>
            </a:r>
            <a:r>
              <a:rPr lang="en-US" dirty="0"/>
              <a:t> </a:t>
            </a:r>
            <a:r>
              <a:rPr lang="en-US" dirty="0">
                <a:sym typeface="Symbol"/>
              </a:rPr>
              <a:t></a:t>
            </a:r>
            <a:r>
              <a:rPr lang="ru-RU" dirty="0">
                <a:sym typeface="Symbol"/>
              </a:rPr>
              <a:t> </a:t>
            </a:r>
            <a:r>
              <a:rPr lang="en-US" dirty="0"/>
              <a:t>U</a:t>
            </a:r>
            <a:r>
              <a:rPr lang="kk-KZ" baseline="-25000" dirty="0"/>
              <a:t>крит</a:t>
            </a:r>
            <a:r>
              <a:rPr lang="en-US" dirty="0"/>
              <a:t> </a:t>
            </a:r>
            <a:r>
              <a:rPr lang="ru-RU" dirty="0"/>
              <a:t>, то Н0 отклоняем. Т.е.значения одной выборки будут преобладать на одном из концов другой выборки</a:t>
            </a:r>
          </a:p>
          <a:p>
            <a:r>
              <a:rPr lang="ru-RU" dirty="0"/>
              <a:t>Если </a:t>
            </a:r>
            <a:r>
              <a:rPr lang="en-US" dirty="0"/>
              <a:t>U</a:t>
            </a:r>
            <a:r>
              <a:rPr lang="kk-KZ" baseline="-25000" dirty="0"/>
              <a:t>эмп</a:t>
            </a:r>
            <a:r>
              <a:rPr lang="en-US" dirty="0"/>
              <a:t> </a:t>
            </a:r>
            <a:r>
              <a:rPr lang="en-US" dirty="0">
                <a:sym typeface="Symbol"/>
              </a:rPr>
              <a:t>&gt;</a:t>
            </a:r>
            <a:r>
              <a:rPr lang="ru-RU" dirty="0">
                <a:sym typeface="Symbol"/>
              </a:rPr>
              <a:t> </a:t>
            </a:r>
            <a:r>
              <a:rPr lang="en-US" dirty="0"/>
              <a:t>U</a:t>
            </a:r>
            <a:r>
              <a:rPr lang="kk-KZ" baseline="-25000" dirty="0"/>
              <a:t>крит</a:t>
            </a:r>
            <a:r>
              <a:rPr lang="en-US" dirty="0"/>
              <a:t> </a:t>
            </a:r>
            <a:r>
              <a:rPr lang="ru-RU" dirty="0"/>
              <a:t>, то Н0 принимаем, различия между выборками нет.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Задача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1981200" y="1219200"/>
            <a:ext cx="8258204" cy="2066924"/>
          </a:xfrm>
        </p:spPr>
        <p:txBody>
          <a:bodyPr>
            <a:normAutofit lnSpcReduction="10000"/>
          </a:bodyPr>
          <a:lstStyle/>
          <a:p>
            <a:r>
              <a:rPr lang="kk-KZ" dirty="0"/>
              <a:t>11 студентов 1 курса обследовались относительно уровня сформированности рефлексии</a:t>
            </a:r>
            <a:r>
              <a:rPr lang="ru-RU" dirty="0"/>
              <a:t>. 4 из них окончили школу с «Алтын </a:t>
            </a:r>
            <a:r>
              <a:rPr lang="ru-RU" dirty="0" err="1"/>
              <a:t>белг</a:t>
            </a:r>
            <a:r>
              <a:rPr lang="kk-KZ" dirty="0"/>
              <a:t>і</a:t>
            </a:r>
            <a:r>
              <a:rPr lang="ru-RU" dirty="0"/>
              <a:t>», 7 человек – без знака отличия. Показатели уровня </a:t>
            </a:r>
            <a:r>
              <a:rPr lang="ru-RU" dirty="0" err="1"/>
              <a:t>сформированности</a:t>
            </a:r>
            <a:r>
              <a:rPr lang="ru-RU" dirty="0"/>
              <a:t> рефлексии в таблице.</a:t>
            </a:r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sz="quarter" idx="2"/>
          </p:nvPr>
        </p:nvGraphicFramePr>
        <p:xfrm>
          <a:off x="2166938" y="3286125"/>
          <a:ext cx="8031164" cy="2966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1441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0116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9936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81621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0840">
                <a:tc gridSpan="2">
                  <a:txBody>
                    <a:bodyPr/>
                    <a:lstStyle/>
                    <a:p>
                      <a:r>
                        <a:rPr lang="ru-RU" dirty="0"/>
                        <a:t>Окончили школу с «Алтын </a:t>
                      </a:r>
                      <a:r>
                        <a:rPr lang="ru-RU" dirty="0" err="1"/>
                        <a:t>белг</a:t>
                      </a:r>
                      <a:r>
                        <a:rPr lang="kk-KZ" dirty="0"/>
                        <a:t>і</a:t>
                      </a:r>
                      <a:r>
                        <a:rPr lang="ru-RU" dirty="0"/>
                        <a:t>»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ru-RU" dirty="0"/>
                        <a:t>Обычный аттестат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/>
                        <a:t>А1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56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С1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62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/>
                        <a:t>А2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64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С2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42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/>
                        <a:t>А3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42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С3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54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/>
                        <a:t>А4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50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С4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39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С5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38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С6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62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С7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54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7" name="Содержимое 6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3580695815"/>
              </p:ext>
            </p:extLst>
          </p:nvPr>
        </p:nvGraphicFramePr>
        <p:xfrm>
          <a:off x="767408" y="1219200"/>
          <a:ext cx="10081119" cy="4988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9699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6900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6900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8587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8012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08012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70840">
                <a:tc gridSpan="2">
                  <a:txBody>
                    <a:bodyPr/>
                    <a:lstStyle/>
                    <a:p>
                      <a:r>
                        <a:rPr lang="ru-RU" dirty="0"/>
                        <a:t>Окончили школу с «Алтын </a:t>
                      </a:r>
                      <a:r>
                        <a:rPr lang="ru-RU" dirty="0" err="1"/>
                        <a:t>белг</a:t>
                      </a:r>
                      <a:r>
                        <a:rPr lang="kk-KZ" dirty="0"/>
                        <a:t>і</a:t>
                      </a:r>
                      <a:r>
                        <a:rPr lang="ru-RU" dirty="0"/>
                        <a:t>»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ранг</a:t>
                      </a: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ru-RU" dirty="0"/>
                        <a:t>Обычный аттестат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ранг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/>
                        <a:t>а2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c6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/>
                        <a:t>сумма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Ra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err="1"/>
                        <a:t>Rc</a:t>
                      </a:r>
                      <a:endParaRPr lang="ru-RU" dirty="0"/>
                    </a:p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kk-KZ" b="1" dirty="0">
                <a:solidFill>
                  <a:srgbClr val="00B050"/>
                </a:solidFill>
              </a:rPr>
              <a:t>Критерий Т-Вилкоксона </a:t>
            </a:r>
            <a:r>
              <a:rPr lang="ru-RU" b="1" dirty="0">
                <a:solidFill>
                  <a:srgbClr val="00B050"/>
                </a:solidFill>
              </a:rPr>
              <a:t>(</a:t>
            </a:r>
            <a:r>
              <a:rPr lang="ru-RU" b="1" dirty="0" err="1">
                <a:solidFill>
                  <a:srgbClr val="00B050"/>
                </a:solidFill>
              </a:rPr>
              <a:t>Уилкоксона</a:t>
            </a:r>
            <a:r>
              <a:rPr lang="ru-RU" b="1" dirty="0">
                <a:solidFill>
                  <a:srgbClr val="00B050"/>
                </a:solidFill>
              </a:rPr>
              <a:t>)</a:t>
            </a:r>
            <a:r>
              <a:rPr lang="kk-KZ" b="1" dirty="0">
                <a:solidFill>
                  <a:srgbClr val="00B050"/>
                </a:solidFill>
              </a:rPr>
              <a:t> для зависимых выборок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Известным, мощным аналогом </a:t>
            </a:r>
            <a:r>
              <a:rPr lang="en-US" dirty="0"/>
              <a:t>t-</a:t>
            </a:r>
            <a:r>
              <a:rPr lang="kk-KZ" dirty="0"/>
              <a:t>критерия Стьюдента для зависимых выборок явлеятеся </a:t>
            </a:r>
            <a:r>
              <a:rPr lang="kk-KZ" b="1" dirty="0">
                <a:solidFill>
                  <a:srgbClr val="00B050"/>
                </a:solidFill>
              </a:rPr>
              <a:t>критерий Т-Вилкоксона</a:t>
            </a:r>
            <a:r>
              <a:rPr lang="ru-RU" b="1" dirty="0">
                <a:solidFill>
                  <a:srgbClr val="00B050"/>
                </a:solidFill>
              </a:rPr>
              <a:t>.</a:t>
            </a:r>
          </a:p>
          <a:p>
            <a:r>
              <a:rPr lang="ru-RU" dirty="0"/>
              <a:t>Критерий </a:t>
            </a:r>
            <a:r>
              <a:rPr lang="en-US" dirty="0"/>
              <a:t>T </a:t>
            </a:r>
            <a:r>
              <a:rPr lang="kk-KZ" dirty="0"/>
              <a:t>основан на упорядочевании величин разностей  </a:t>
            </a:r>
            <a:r>
              <a:rPr lang="ru-RU" dirty="0"/>
              <a:t>(сдвигов) значений признака в каждой паре его измерений. </a:t>
            </a:r>
          </a:p>
          <a:p>
            <a:r>
              <a:rPr lang="ru-RU" dirty="0"/>
              <a:t>Т-критерий основан на ранжировании разностей пар значений зависимых выборок. </a:t>
            </a:r>
          </a:p>
          <a:p>
            <a:r>
              <a:rPr lang="ru-RU" dirty="0"/>
              <a:t>Идея критерия заключается в подсчете вероятности минимальной из этих разностей при условии, что распределение положительных или отрицательных разностей равновероятно и равно ½</a:t>
            </a:r>
          </a:p>
          <a:p>
            <a:endParaRPr lang="ru-RU" dirty="0"/>
          </a:p>
          <a:p>
            <a:r>
              <a:rPr lang="kk-KZ" b="1" dirty="0"/>
              <a:t>Максимальное количество замеров - 50</a:t>
            </a:r>
            <a:r>
              <a:rPr lang="kk-KZ" dirty="0"/>
              <a:t> 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623392" y="142852"/>
            <a:ext cx="11233248" cy="6014108"/>
          </a:xfrm>
        </p:spPr>
        <p:txBody>
          <a:bodyPr>
            <a:normAutofit/>
          </a:bodyPr>
          <a:lstStyle/>
          <a:p>
            <a:r>
              <a:rPr lang="ru-RU" dirty="0"/>
              <a:t>Выборки зависимы – до эксперимента и после</a:t>
            </a:r>
          </a:p>
          <a:p>
            <a:endParaRPr lang="ru-RU" dirty="0"/>
          </a:p>
          <a:p>
            <a:r>
              <a:rPr lang="ru-RU" dirty="0"/>
              <a:t>Позволяет установить направленность изменений (в какую сторону изменяются значения при переходе от первого измерения ко второму), а также выраженность</a:t>
            </a:r>
          </a:p>
          <a:p>
            <a:r>
              <a:rPr lang="ru-RU" dirty="0">
                <a:solidFill>
                  <a:srgbClr val="00B050"/>
                </a:solidFill>
              </a:rPr>
              <a:t>На сколько сдвиг показателей в каком-то направлении является более интенсивным, чем в другом</a:t>
            </a:r>
          </a:p>
          <a:p>
            <a:endParaRPr lang="ru-RU" dirty="0"/>
          </a:p>
          <a:p>
            <a:r>
              <a:rPr lang="en-US" dirty="0"/>
              <a:t>H0</a:t>
            </a:r>
            <a:r>
              <a:rPr lang="ru-RU" dirty="0"/>
              <a:t>: интенсивность сдвигов в типичном направлении не превосходит интенсивность сдвигов в нетипичном направлении</a:t>
            </a:r>
          </a:p>
          <a:p>
            <a:r>
              <a:rPr lang="ru-RU" dirty="0"/>
              <a:t>Н1: интенсивность сдвигов в типичном направлении превышает интенсивность сдвигов в нетипичном направлении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24034" y="357166"/>
            <a:ext cx="8229600" cy="571504"/>
          </a:xfrm>
        </p:spPr>
        <p:txBody>
          <a:bodyPr>
            <a:normAutofit fontScale="90000"/>
          </a:bodyPr>
          <a:lstStyle/>
          <a:p>
            <a:r>
              <a:rPr lang="kk-KZ" dirty="0"/>
              <a:t>Формула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/>
              <a:t>T</a:t>
            </a:r>
            <a:r>
              <a:rPr lang="ru-RU" baseline="-25000" dirty="0"/>
              <a:t>экс </a:t>
            </a:r>
            <a:r>
              <a:rPr lang="ru-RU" dirty="0"/>
              <a:t>= </a:t>
            </a:r>
            <a:r>
              <a:rPr lang="ru-RU" dirty="0">
                <a:sym typeface="Symbol"/>
              </a:rPr>
              <a:t></a:t>
            </a:r>
            <a:r>
              <a:rPr lang="en-US" dirty="0" err="1">
                <a:sym typeface="Symbol"/>
              </a:rPr>
              <a:t>R</a:t>
            </a:r>
            <a:r>
              <a:rPr lang="en-US" baseline="-25000" dirty="0" err="1">
                <a:sym typeface="Symbol"/>
              </a:rPr>
              <a:t>i</a:t>
            </a:r>
            <a:r>
              <a:rPr lang="ru-RU" dirty="0">
                <a:sym typeface="Symbol"/>
              </a:rPr>
              <a:t>,  где </a:t>
            </a:r>
            <a:r>
              <a:rPr lang="en-US" dirty="0" err="1">
                <a:sym typeface="Symbol"/>
              </a:rPr>
              <a:t>R</a:t>
            </a:r>
            <a:r>
              <a:rPr lang="en-US" baseline="-25000" dirty="0" err="1">
                <a:sym typeface="Symbol"/>
              </a:rPr>
              <a:t>i</a:t>
            </a:r>
            <a:r>
              <a:rPr lang="ru-RU" baseline="-25000" dirty="0">
                <a:sym typeface="Symbol"/>
              </a:rPr>
              <a:t> </a:t>
            </a:r>
            <a:r>
              <a:rPr lang="ru-RU" dirty="0">
                <a:sym typeface="Symbol"/>
              </a:rPr>
              <a:t>  - ранговое значение сдвигов с более редким знаком</a:t>
            </a:r>
          </a:p>
          <a:p>
            <a:endParaRPr lang="ru-RU" dirty="0">
              <a:sym typeface="Symbol"/>
            </a:endParaRPr>
          </a:p>
          <a:p>
            <a:r>
              <a:rPr lang="ru-RU" dirty="0">
                <a:sym typeface="Symbol"/>
              </a:rPr>
              <a:t>Определяют критическое значение </a:t>
            </a:r>
            <a:r>
              <a:rPr lang="ru-RU" dirty="0" err="1">
                <a:sym typeface="Symbol"/>
              </a:rPr>
              <a:t>Т</a:t>
            </a:r>
            <a:r>
              <a:rPr lang="ru-RU" baseline="-25000" dirty="0" err="1">
                <a:sym typeface="Symbol"/>
              </a:rPr>
              <a:t>кр</a:t>
            </a:r>
            <a:r>
              <a:rPr lang="ru-RU" dirty="0">
                <a:sym typeface="Symbol"/>
              </a:rPr>
              <a:t> для данного </a:t>
            </a:r>
            <a:r>
              <a:rPr lang="en-US" dirty="0">
                <a:sym typeface="Symbol"/>
              </a:rPr>
              <a:t>n </a:t>
            </a:r>
            <a:r>
              <a:rPr lang="kk-KZ" dirty="0">
                <a:sym typeface="Symbol"/>
              </a:rPr>
              <a:t>и  </a:t>
            </a:r>
          </a:p>
          <a:p>
            <a:r>
              <a:rPr lang="kk-KZ" dirty="0">
                <a:sym typeface="Symbol"/>
              </a:rPr>
              <a:t>Сопоставляют эмпирическое Т</a:t>
            </a:r>
            <a:r>
              <a:rPr lang="kk-KZ" baseline="-25000" dirty="0">
                <a:sym typeface="Symbol"/>
              </a:rPr>
              <a:t>эмп</a:t>
            </a:r>
            <a:r>
              <a:rPr lang="kk-KZ" dirty="0">
                <a:sym typeface="Symbol"/>
              </a:rPr>
              <a:t>  и Т</a:t>
            </a:r>
            <a:r>
              <a:rPr lang="kk-KZ" baseline="-25000" dirty="0">
                <a:sym typeface="Symbol"/>
              </a:rPr>
              <a:t>кр</a:t>
            </a:r>
          </a:p>
          <a:p>
            <a:pPr lvl="1"/>
            <a:r>
              <a:rPr lang="kk-KZ" dirty="0">
                <a:solidFill>
                  <a:schemeClr val="tx1"/>
                </a:solidFill>
                <a:sym typeface="Symbol"/>
              </a:rPr>
              <a:t>Если  Т</a:t>
            </a:r>
            <a:r>
              <a:rPr lang="kk-KZ" baseline="-25000" dirty="0">
                <a:solidFill>
                  <a:schemeClr val="tx1"/>
                </a:solidFill>
                <a:sym typeface="Symbol"/>
              </a:rPr>
              <a:t>эмп</a:t>
            </a:r>
            <a:r>
              <a:rPr lang="kk-KZ" dirty="0">
                <a:solidFill>
                  <a:schemeClr val="tx1"/>
                </a:solidFill>
                <a:sym typeface="Symbol"/>
              </a:rPr>
              <a:t>  Т</a:t>
            </a:r>
            <a:r>
              <a:rPr lang="kk-KZ" baseline="-25000" dirty="0">
                <a:solidFill>
                  <a:schemeClr val="tx1"/>
                </a:solidFill>
                <a:sym typeface="Symbol"/>
              </a:rPr>
              <a:t>кр</a:t>
            </a:r>
            <a:r>
              <a:rPr lang="ru-RU" dirty="0">
                <a:solidFill>
                  <a:schemeClr val="tx1"/>
                </a:solidFill>
                <a:sym typeface="Symbol"/>
              </a:rPr>
              <a:t>, то Н0 – гипотезу отклоняют; если </a:t>
            </a:r>
            <a:r>
              <a:rPr lang="kk-KZ" dirty="0">
                <a:solidFill>
                  <a:schemeClr val="tx1"/>
                </a:solidFill>
                <a:sym typeface="Symbol"/>
              </a:rPr>
              <a:t>Т</a:t>
            </a:r>
            <a:r>
              <a:rPr lang="kk-KZ" baseline="-25000" dirty="0">
                <a:solidFill>
                  <a:schemeClr val="tx1"/>
                </a:solidFill>
                <a:sym typeface="Symbol"/>
              </a:rPr>
              <a:t>эмп</a:t>
            </a:r>
            <a:r>
              <a:rPr lang="kk-KZ" dirty="0">
                <a:solidFill>
                  <a:schemeClr val="tx1"/>
                </a:solidFill>
                <a:sym typeface="Symbol"/>
              </a:rPr>
              <a:t> </a:t>
            </a:r>
            <a:r>
              <a:rPr lang="en-US" dirty="0">
                <a:solidFill>
                  <a:schemeClr val="tx1"/>
                </a:solidFill>
                <a:sym typeface="Symbol"/>
              </a:rPr>
              <a:t>&gt;</a:t>
            </a:r>
            <a:r>
              <a:rPr lang="kk-KZ" dirty="0">
                <a:solidFill>
                  <a:schemeClr val="tx1"/>
                </a:solidFill>
                <a:sym typeface="Symbol"/>
              </a:rPr>
              <a:t> Т</a:t>
            </a:r>
            <a:r>
              <a:rPr lang="kk-KZ" baseline="-25000" dirty="0">
                <a:solidFill>
                  <a:schemeClr val="tx1"/>
                </a:solidFill>
                <a:sym typeface="Symbol"/>
              </a:rPr>
              <a:t>кр</a:t>
            </a:r>
            <a:r>
              <a:rPr lang="ru-RU" dirty="0">
                <a:solidFill>
                  <a:schemeClr val="tx1"/>
                </a:solidFill>
                <a:sym typeface="Symbol"/>
              </a:rPr>
              <a:t>, то </a:t>
            </a:r>
            <a:r>
              <a:rPr lang="en-US" dirty="0">
                <a:solidFill>
                  <a:schemeClr val="tx1"/>
                </a:solidFill>
                <a:sym typeface="Symbol"/>
              </a:rPr>
              <a:t>H0 </a:t>
            </a:r>
            <a:r>
              <a:rPr lang="kk-KZ" dirty="0">
                <a:solidFill>
                  <a:schemeClr val="tx1"/>
                </a:solidFill>
                <a:sym typeface="Symbol"/>
              </a:rPr>
              <a:t>принимают</a:t>
            </a:r>
            <a:r>
              <a:rPr lang="ru-RU" dirty="0">
                <a:solidFill>
                  <a:schemeClr val="tx1"/>
                </a:solidFill>
                <a:sym typeface="Symbol"/>
              </a:rPr>
              <a:t>.</a:t>
            </a:r>
          </a:p>
          <a:p>
            <a:pPr lvl="1"/>
            <a:endParaRPr lang="ru-RU" dirty="0">
              <a:sym typeface="Symbol"/>
            </a:endParaRPr>
          </a:p>
          <a:p>
            <a:endParaRPr lang="ru-RU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/>
              <a:t>Шаги алгоритма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kk-KZ" dirty="0"/>
              <a:t>1</a:t>
            </a:r>
            <a:r>
              <a:rPr lang="ru-RU" dirty="0"/>
              <a:t>. Подсчитать разности </a:t>
            </a:r>
            <a:r>
              <a:rPr lang="en-US" dirty="0" err="1"/>
              <a:t>d</a:t>
            </a:r>
            <a:r>
              <a:rPr lang="en-US" baseline="-25000" dirty="0" err="1"/>
              <a:t>i</a:t>
            </a:r>
            <a:endParaRPr lang="en-US" baseline="-25000" dirty="0"/>
          </a:p>
          <a:p>
            <a:r>
              <a:rPr lang="kk-KZ" dirty="0"/>
              <a:t>2</a:t>
            </a:r>
            <a:r>
              <a:rPr lang="ru-RU" dirty="0"/>
              <a:t>. Ранжировать абсолютные значения разностей (ранг </a:t>
            </a:r>
            <a:r>
              <a:rPr lang="en-US" dirty="0"/>
              <a:t>| </a:t>
            </a:r>
            <a:r>
              <a:rPr lang="en-US" dirty="0" err="1"/>
              <a:t>d</a:t>
            </a:r>
            <a:r>
              <a:rPr lang="en-US" baseline="-25000" dirty="0" err="1"/>
              <a:t>i</a:t>
            </a:r>
            <a:r>
              <a:rPr lang="en-US" dirty="0"/>
              <a:t> | )</a:t>
            </a:r>
            <a:endParaRPr lang="ru-RU" dirty="0"/>
          </a:p>
          <a:p>
            <a:r>
              <a:rPr lang="ru-RU" dirty="0"/>
              <a:t>3. Выписать ранги положительных и отрицательных значений разностей</a:t>
            </a:r>
          </a:p>
          <a:p>
            <a:r>
              <a:rPr lang="ru-RU" dirty="0"/>
              <a:t>4. Посчитать суммы рангов отдельно для положительных и отрицательных разностей. За </a:t>
            </a:r>
            <a:r>
              <a:rPr lang="ru-RU" dirty="0" err="1"/>
              <a:t>Т</a:t>
            </a:r>
            <a:r>
              <a:rPr lang="ru-RU" baseline="-25000" dirty="0" err="1"/>
              <a:t>эмп</a:t>
            </a:r>
            <a:r>
              <a:rPr lang="ru-RU" dirty="0"/>
              <a:t> принимается меньшая сумма </a:t>
            </a:r>
          </a:p>
          <a:p>
            <a:r>
              <a:rPr lang="ru-RU" dirty="0"/>
              <a:t>5. Определяется </a:t>
            </a:r>
            <a:r>
              <a:rPr lang="ru-RU" dirty="0" err="1"/>
              <a:t>р-уровень</a:t>
            </a:r>
            <a:r>
              <a:rPr lang="ru-RU" dirty="0"/>
              <a:t> значимости</a:t>
            </a:r>
          </a:p>
          <a:p>
            <a:pPr marL="274320" lvl="1">
              <a:spcBef>
                <a:spcPts val="600"/>
              </a:spcBef>
              <a:buClr>
                <a:schemeClr val="accent1"/>
              </a:buClr>
            </a:pPr>
            <a:r>
              <a:rPr lang="kk-KZ" dirty="0">
                <a:solidFill>
                  <a:schemeClr val="tx1"/>
                </a:solidFill>
                <a:sym typeface="Symbol"/>
              </a:rPr>
              <a:t>Если  Т</a:t>
            </a:r>
            <a:r>
              <a:rPr lang="kk-KZ" baseline="-25000" dirty="0">
                <a:solidFill>
                  <a:schemeClr val="tx1"/>
                </a:solidFill>
                <a:sym typeface="Symbol"/>
              </a:rPr>
              <a:t>эмп</a:t>
            </a:r>
            <a:r>
              <a:rPr lang="kk-KZ" dirty="0">
                <a:solidFill>
                  <a:schemeClr val="tx1"/>
                </a:solidFill>
                <a:sym typeface="Symbol"/>
              </a:rPr>
              <a:t>  Т</a:t>
            </a:r>
            <a:r>
              <a:rPr lang="kk-KZ" baseline="-25000" dirty="0">
                <a:solidFill>
                  <a:schemeClr val="tx1"/>
                </a:solidFill>
                <a:sym typeface="Symbol"/>
              </a:rPr>
              <a:t>кр</a:t>
            </a:r>
            <a:r>
              <a:rPr lang="ru-RU" dirty="0">
                <a:solidFill>
                  <a:schemeClr val="tx1"/>
                </a:solidFill>
                <a:sym typeface="Symbol"/>
              </a:rPr>
              <a:t>, то Н0 – гипотезу отклоняют; если </a:t>
            </a:r>
            <a:r>
              <a:rPr lang="kk-KZ" dirty="0">
                <a:solidFill>
                  <a:schemeClr val="tx1"/>
                </a:solidFill>
                <a:sym typeface="Symbol"/>
              </a:rPr>
              <a:t>Т</a:t>
            </a:r>
            <a:r>
              <a:rPr lang="kk-KZ" baseline="-25000" dirty="0">
                <a:solidFill>
                  <a:schemeClr val="tx1"/>
                </a:solidFill>
                <a:sym typeface="Symbol"/>
              </a:rPr>
              <a:t>эмп</a:t>
            </a:r>
            <a:r>
              <a:rPr lang="kk-KZ" dirty="0">
                <a:solidFill>
                  <a:schemeClr val="tx1"/>
                </a:solidFill>
                <a:sym typeface="Symbol"/>
              </a:rPr>
              <a:t> </a:t>
            </a:r>
            <a:r>
              <a:rPr lang="en-US" dirty="0">
                <a:solidFill>
                  <a:schemeClr val="tx1"/>
                </a:solidFill>
                <a:sym typeface="Symbol"/>
              </a:rPr>
              <a:t>&gt;</a:t>
            </a:r>
            <a:r>
              <a:rPr lang="kk-KZ" dirty="0">
                <a:solidFill>
                  <a:schemeClr val="tx1"/>
                </a:solidFill>
                <a:sym typeface="Symbol"/>
              </a:rPr>
              <a:t> Т</a:t>
            </a:r>
            <a:r>
              <a:rPr lang="kk-KZ" baseline="-25000" dirty="0">
                <a:solidFill>
                  <a:schemeClr val="tx1"/>
                </a:solidFill>
                <a:sym typeface="Symbol"/>
              </a:rPr>
              <a:t>кр</a:t>
            </a:r>
            <a:r>
              <a:rPr lang="ru-RU" dirty="0">
                <a:solidFill>
                  <a:schemeClr val="tx1"/>
                </a:solidFill>
                <a:sym typeface="Symbol"/>
              </a:rPr>
              <a:t>, то </a:t>
            </a:r>
            <a:r>
              <a:rPr lang="en-US" dirty="0">
                <a:solidFill>
                  <a:schemeClr val="tx1"/>
                </a:solidFill>
                <a:sym typeface="Symbol"/>
              </a:rPr>
              <a:t>H0 </a:t>
            </a:r>
            <a:r>
              <a:rPr lang="kk-KZ" dirty="0">
                <a:solidFill>
                  <a:schemeClr val="tx1"/>
                </a:solidFill>
                <a:sym typeface="Symbol"/>
              </a:rPr>
              <a:t>принимают</a:t>
            </a:r>
            <a:r>
              <a:rPr lang="ru-RU" dirty="0">
                <a:solidFill>
                  <a:schemeClr val="tx1"/>
                </a:solidFill>
                <a:sym typeface="Symbol"/>
              </a:rPr>
              <a:t>.</a:t>
            </a:r>
          </a:p>
          <a:p>
            <a:endParaRPr lang="ru-RU" dirty="0"/>
          </a:p>
          <a:p>
            <a:endParaRPr lang="ru-RU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/>
              <a:t>Графический пример сдвигов</a:t>
            </a:r>
            <a:endParaRPr lang="ru-RU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559496" y="1312174"/>
            <a:ext cx="8284542" cy="4233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52400"/>
            <a:ext cx="10972800" cy="468288"/>
          </a:xfrm>
        </p:spPr>
        <p:txBody>
          <a:bodyPr>
            <a:normAutofit fontScale="90000"/>
          </a:bodyPr>
          <a:lstStyle/>
          <a:p>
            <a:r>
              <a:rPr lang="kk-KZ" dirty="0"/>
              <a:t>Т-критерий Уилкоксона</a:t>
            </a: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1388890295"/>
              </p:ext>
            </p:extLst>
          </p:nvPr>
        </p:nvGraphicFramePr>
        <p:xfrm>
          <a:off x="2135561" y="620688"/>
          <a:ext cx="8136903" cy="6084900"/>
        </p:xfrm>
        <a:graphic>
          <a:graphicData uri="http://schemas.openxmlformats.org/drawingml/2006/table">
            <a:tbl>
              <a:tblPr/>
              <a:tblGrid>
                <a:gridCol w="107495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8469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3773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8469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0492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54988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243396">
                <a:tc>
                  <a:txBody>
                    <a:bodyPr/>
                    <a:lstStyle/>
                    <a:p>
                      <a:pPr algn="ctr"/>
                      <a:r>
                        <a:rPr lang="ru-RU" sz="800" dirty="0">
                          <a:solidFill>
                            <a:srgbClr val="000000"/>
                          </a:solidFill>
                          <a:latin typeface="Arial"/>
                        </a:rPr>
                        <a:t>Объем</a:t>
                      </a:r>
                      <a:endParaRPr lang="ru-RU" sz="1500" dirty="0"/>
                    </a:p>
                  </a:txBody>
                  <a:tcPr marL="15429" marR="15429" marT="37028" marB="37028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>
                          <a:solidFill>
                            <a:srgbClr val="000000"/>
                          </a:solidFill>
                          <a:latin typeface="Arial"/>
                        </a:rPr>
                        <a:t>Уровень</a:t>
                      </a:r>
                      <a:endParaRPr lang="ru-RU" sz="1500"/>
                    </a:p>
                  </a:txBody>
                  <a:tcPr marL="15429" marR="15429" marT="37028" marB="3702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>
                          <a:solidFill>
                            <a:srgbClr val="000000"/>
                          </a:solidFill>
                          <a:latin typeface="Arial"/>
                        </a:rPr>
                        <a:t>значимости</a:t>
                      </a:r>
                      <a:endParaRPr lang="ru-RU" sz="1500"/>
                    </a:p>
                  </a:txBody>
                  <a:tcPr marL="15429" marR="15429" marT="37028" marB="37028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>
                          <a:solidFill>
                            <a:srgbClr val="000000"/>
                          </a:solidFill>
                          <a:latin typeface="Arial"/>
                        </a:rPr>
                        <a:t>Объем</a:t>
                      </a:r>
                      <a:endParaRPr lang="ru-RU" sz="1500"/>
                    </a:p>
                  </a:txBody>
                  <a:tcPr marL="15429" marR="15429" marT="37028" marB="3702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>
                          <a:solidFill>
                            <a:srgbClr val="000000"/>
                          </a:solidFill>
                          <a:latin typeface="Arial"/>
                        </a:rPr>
                        <a:t>Уровень</a:t>
                      </a:r>
                      <a:endParaRPr lang="ru-RU" sz="1500"/>
                    </a:p>
                  </a:txBody>
                  <a:tcPr marL="15429" marR="15429" marT="37028" marB="3702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>
                          <a:solidFill>
                            <a:srgbClr val="000000"/>
                          </a:solidFill>
                          <a:latin typeface="Arial"/>
                        </a:rPr>
                        <a:t>значимости</a:t>
                      </a:r>
                      <a:endParaRPr lang="ru-RU" sz="1500"/>
                    </a:p>
                  </a:txBody>
                  <a:tcPr marL="15429" marR="15429" marT="37028" marB="37028">
                    <a:lnL>
                      <a:noFill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43396">
                <a:tc>
                  <a:txBody>
                    <a:bodyPr/>
                    <a:lstStyle/>
                    <a:p>
                      <a:pPr algn="ctr"/>
                      <a:r>
                        <a:rPr lang="ru-RU" sz="800">
                          <a:solidFill>
                            <a:srgbClr val="000000"/>
                          </a:solidFill>
                          <a:latin typeface="Arial"/>
                        </a:rPr>
                        <a:t>выборки</a:t>
                      </a:r>
                      <a:endParaRPr lang="ru-RU" sz="1500"/>
                    </a:p>
                  </a:txBody>
                  <a:tcPr marL="15429" marR="15429" marT="37028" marB="37028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>
                          <a:solidFill>
                            <a:srgbClr val="000000"/>
                          </a:solidFill>
                          <a:latin typeface="Arial"/>
                        </a:rPr>
                        <a:t>0,05</a:t>
                      </a:r>
                      <a:endParaRPr lang="ru-RU" sz="1500"/>
                    </a:p>
                  </a:txBody>
                  <a:tcPr marL="15429" marR="15429" marT="37028" marB="3702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>
                          <a:solidFill>
                            <a:srgbClr val="000000"/>
                          </a:solidFill>
                          <a:latin typeface="Arial"/>
                        </a:rPr>
                        <a:t>0,01</a:t>
                      </a:r>
                      <a:endParaRPr lang="ru-RU" sz="1500"/>
                    </a:p>
                  </a:txBody>
                  <a:tcPr marL="15429" marR="15429" marT="37028" marB="3702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>
                          <a:solidFill>
                            <a:srgbClr val="000000"/>
                          </a:solidFill>
                          <a:latin typeface="Arial"/>
                        </a:rPr>
                        <a:t>выборки</a:t>
                      </a:r>
                      <a:endParaRPr lang="ru-RU" sz="1500"/>
                    </a:p>
                  </a:txBody>
                  <a:tcPr marL="15429" marR="15429" marT="37028" marB="3702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>
                          <a:solidFill>
                            <a:srgbClr val="000000"/>
                          </a:solidFill>
                          <a:latin typeface="Arial"/>
                        </a:rPr>
                        <a:t>0,05</a:t>
                      </a:r>
                      <a:endParaRPr lang="ru-RU" sz="1500"/>
                    </a:p>
                  </a:txBody>
                  <a:tcPr marL="15429" marR="15429" marT="37028" marB="3702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>
                          <a:solidFill>
                            <a:srgbClr val="000000"/>
                          </a:solidFill>
                          <a:latin typeface="Arial"/>
                        </a:rPr>
                        <a:t>0,01</a:t>
                      </a:r>
                      <a:endParaRPr lang="ru-RU" sz="1500"/>
                    </a:p>
                  </a:txBody>
                  <a:tcPr marL="15429" marR="15429" marT="37028" marB="3702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43396">
                <a:tc>
                  <a:txBody>
                    <a:bodyPr/>
                    <a:lstStyle/>
                    <a:p>
                      <a:pPr algn="ctr"/>
                      <a:r>
                        <a:rPr lang="ru-RU" sz="800">
                          <a:solidFill>
                            <a:srgbClr val="000000"/>
                          </a:solidFill>
                          <a:latin typeface="Arial"/>
                        </a:rPr>
                        <a:t>5</a:t>
                      </a:r>
                      <a:endParaRPr lang="ru-RU" sz="1500"/>
                    </a:p>
                  </a:txBody>
                  <a:tcPr marL="15429" marR="15429" marT="37028" marB="37028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>
                          <a:solidFill>
                            <a:srgbClr val="000000"/>
                          </a:solidFill>
                          <a:latin typeface="Arial"/>
                        </a:rPr>
                        <a:t>0</a:t>
                      </a:r>
                      <a:endParaRPr lang="ru-RU" sz="1500"/>
                    </a:p>
                  </a:txBody>
                  <a:tcPr marL="15429" marR="15429" marT="37028" marB="3702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dirty="0">
                          <a:solidFill>
                            <a:srgbClr val="000000"/>
                          </a:solidFill>
                          <a:latin typeface="Arial"/>
                        </a:rPr>
                        <a:t>...</a:t>
                      </a:r>
                      <a:endParaRPr lang="ru-RU" sz="1500" dirty="0"/>
                    </a:p>
                  </a:txBody>
                  <a:tcPr marL="15429" marR="15429" marT="37028" marB="3702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>
                          <a:solidFill>
                            <a:srgbClr val="000000"/>
                          </a:solidFill>
                          <a:latin typeface="Arial"/>
                        </a:rPr>
                        <a:t>28</a:t>
                      </a:r>
                      <a:endParaRPr lang="ru-RU" sz="1500"/>
                    </a:p>
                  </a:txBody>
                  <a:tcPr marL="15429" marR="15429" marT="37028" marB="3702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>
                          <a:solidFill>
                            <a:srgbClr val="000000"/>
                          </a:solidFill>
                          <a:latin typeface="Arial"/>
                        </a:rPr>
                        <a:t>130</a:t>
                      </a:r>
                      <a:endParaRPr lang="ru-RU" sz="1500"/>
                    </a:p>
                  </a:txBody>
                  <a:tcPr marL="15429" marR="15429" marT="37028" marB="3702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>
                          <a:solidFill>
                            <a:srgbClr val="000000"/>
                          </a:solidFill>
                          <a:latin typeface="Arial"/>
                        </a:rPr>
                        <a:t>101</a:t>
                      </a:r>
                      <a:endParaRPr lang="ru-RU" sz="1500"/>
                    </a:p>
                  </a:txBody>
                  <a:tcPr marL="15429" marR="15429" marT="37028" marB="3702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43396">
                <a:tc>
                  <a:txBody>
                    <a:bodyPr/>
                    <a:lstStyle/>
                    <a:p>
                      <a:pPr algn="ctr"/>
                      <a:r>
                        <a:rPr lang="ru-RU" sz="800">
                          <a:solidFill>
                            <a:srgbClr val="000000"/>
                          </a:solidFill>
                          <a:latin typeface="Arial"/>
                        </a:rPr>
                        <a:t>6</a:t>
                      </a:r>
                      <a:endParaRPr lang="ru-RU" sz="1500"/>
                    </a:p>
                  </a:txBody>
                  <a:tcPr marL="15429" marR="15429" marT="37028" marB="37028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>
                          <a:solidFill>
                            <a:srgbClr val="000000"/>
                          </a:solidFill>
                          <a:latin typeface="Arial"/>
                        </a:rPr>
                        <a:t>2</a:t>
                      </a:r>
                      <a:endParaRPr lang="ru-RU" sz="1500"/>
                    </a:p>
                  </a:txBody>
                  <a:tcPr marL="15429" marR="15429" marT="37028" marB="3702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>
                          <a:solidFill>
                            <a:srgbClr val="000000"/>
                          </a:solidFill>
                          <a:latin typeface="Arial"/>
                        </a:rPr>
                        <a:t>...</a:t>
                      </a:r>
                      <a:endParaRPr lang="ru-RU" sz="1500"/>
                    </a:p>
                  </a:txBody>
                  <a:tcPr marL="15429" marR="15429" marT="37028" marB="3702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>
                          <a:solidFill>
                            <a:srgbClr val="000000"/>
                          </a:solidFill>
                          <a:latin typeface="Arial"/>
                        </a:rPr>
                        <a:t>29</a:t>
                      </a:r>
                      <a:endParaRPr lang="ru-RU" sz="1500"/>
                    </a:p>
                  </a:txBody>
                  <a:tcPr marL="15429" marR="15429" marT="37028" marB="3702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>
                          <a:solidFill>
                            <a:srgbClr val="000000"/>
                          </a:solidFill>
                          <a:latin typeface="Arial"/>
                        </a:rPr>
                        <a:t>140</a:t>
                      </a:r>
                      <a:endParaRPr lang="ru-RU" sz="1500"/>
                    </a:p>
                  </a:txBody>
                  <a:tcPr marL="15429" marR="15429" marT="37028" marB="3702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>
                          <a:solidFill>
                            <a:srgbClr val="000000"/>
                          </a:solidFill>
                          <a:latin typeface="Arial"/>
                        </a:rPr>
                        <a:t>110</a:t>
                      </a:r>
                      <a:endParaRPr lang="ru-RU" sz="1500"/>
                    </a:p>
                  </a:txBody>
                  <a:tcPr marL="15429" marR="15429" marT="37028" marB="3702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43396">
                <a:tc>
                  <a:txBody>
                    <a:bodyPr/>
                    <a:lstStyle/>
                    <a:p>
                      <a:pPr algn="ctr"/>
                      <a:r>
                        <a:rPr lang="ru-RU" sz="800">
                          <a:solidFill>
                            <a:srgbClr val="000000"/>
                          </a:solidFill>
                          <a:latin typeface="Arial"/>
                        </a:rPr>
                        <a:t>7</a:t>
                      </a:r>
                      <a:endParaRPr lang="ru-RU" sz="1500"/>
                    </a:p>
                  </a:txBody>
                  <a:tcPr marL="15429" marR="15429" marT="37028" marB="37028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>
                          <a:solidFill>
                            <a:srgbClr val="000000"/>
                          </a:solidFill>
                          <a:latin typeface="Arial"/>
                        </a:rPr>
                        <a:t>3</a:t>
                      </a:r>
                      <a:endParaRPr lang="ru-RU" sz="1500"/>
                    </a:p>
                  </a:txBody>
                  <a:tcPr marL="15429" marR="15429" marT="37028" marB="3702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>
                          <a:solidFill>
                            <a:srgbClr val="000000"/>
                          </a:solidFill>
                          <a:latin typeface="Arial"/>
                        </a:rPr>
                        <a:t>0</a:t>
                      </a:r>
                      <a:endParaRPr lang="ru-RU" sz="1500"/>
                    </a:p>
                  </a:txBody>
                  <a:tcPr marL="15429" marR="15429" marT="37028" marB="3702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>
                          <a:solidFill>
                            <a:srgbClr val="000000"/>
                          </a:solidFill>
                          <a:latin typeface="Arial"/>
                        </a:rPr>
                        <a:t>30</a:t>
                      </a:r>
                      <a:endParaRPr lang="ru-RU" sz="1500"/>
                    </a:p>
                  </a:txBody>
                  <a:tcPr marL="15429" marR="15429" marT="37028" marB="3702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>
                          <a:solidFill>
                            <a:srgbClr val="000000"/>
                          </a:solidFill>
                          <a:latin typeface="Arial"/>
                        </a:rPr>
                        <a:t>151</a:t>
                      </a:r>
                      <a:endParaRPr lang="ru-RU" sz="1500"/>
                    </a:p>
                  </a:txBody>
                  <a:tcPr marL="15429" marR="15429" marT="37028" marB="3702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>
                          <a:solidFill>
                            <a:srgbClr val="000000"/>
                          </a:solidFill>
                          <a:latin typeface="Arial"/>
                        </a:rPr>
                        <a:t>120</a:t>
                      </a:r>
                      <a:endParaRPr lang="ru-RU" sz="1500"/>
                    </a:p>
                  </a:txBody>
                  <a:tcPr marL="15429" marR="15429" marT="37028" marB="3702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43396">
                <a:tc>
                  <a:txBody>
                    <a:bodyPr/>
                    <a:lstStyle/>
                    <a:p>
                      <a:pPr algn="ctr"/>
                      <a:r>
                        <a:rPr lang="ru-RU" sz="800">
                          <a:solidFill>
                            <a:srgbClr val="000000"/>
                          </a:solidFill>
                          <a:latin typeface="Arial"/>
                        </a:rPr>
                        <a:t>8</a:t>
                      </a:r>
                      <a:endParaRPr lang="ru-RU" sz="1500"/>
                    </a:p>
                  </a:txBody>
                  <a:tcPr marL="15429" marR="15429" marT="37028" marB="37028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>
                          <a:solidFill>
                            <a:srgbClr val="000000"/>
                          </a:solidFill>
                          <a:latin typeface="Arial"/>
                        </a:rPr>
                        <a:t>5</a:t>
                      </a:r>
                      <a:endParaRPr lang="ru-RU" sz="1500"/>
                    </a:p>
                  </a:txBody>
                  <a:tcPr marL="15429" marR="15429" marT="37028" marB="3702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>
                          <a:solidFill>
                            <a:srgbClr val="000000"/>
                          </a:solidFill>
                          <a:latin typeface="Arial"/>
                        </a:rPr>
                        <a:t>1</a:t>
                      </a:r>
                      <a:endParaRPr lang="ru-RU" sz="1500"/>
                    </a:p>
                  </a:txBody>
                  <a:tcPr marL="15429" marR="15429" marT="37028" marB="3702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>
                          <a:solidFill>
                            <a:srgbClr val="000000"/>
                          </a:solidFill>
                          <a:latin typeface="Arial"/>
                        </a:rPr>
                        <a:t>31</a:t>
                      </a:r>
                      <a:endParaRPr lang="ru-RU" sz="1500"/>
                    </a:p>
                  </a:txBody>
                  <a:tcPr marL="15429" marR="15429" marT="37028" marB="3702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>
                          <a:solidFill>
                            <a:srgbClr val="000000"/>
                          </a:solidFill>
                          <a:latin typeface="Arial"/>
                        </a:rPr>
                        <a:t>163</a:t>
                      </a:r>
                      <a:endParaRPr lang="ru-RU" sz="1500"/>
                    </a:p>
                  </a:txBody>
                  <a:tcPr marL="15429" marR="15429" marT="37028" marB="3702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>
                          <a:solidFill>
                            <a:srgbClr val="000000"/>
                          </a:solidFill>
                          <a:latin typeface="Arial"/>
                        </a:rPr>
                        <a:t>130</a:t>
                      </a:r>
                      <a:endParaRPr lang="ru-RU" sz="1500"/>
                    </a:p>
                  </a:txBody>
                  <a:tcPr marL="15429" marR="15429" marT="37028" marB="3702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43396">
                <a:tc>
                  <a:txBody>
                    <a:bodyPr/>
                    <a:lstStyle/>
                    <a:p>
                      <a:pPr algn="ctr"/>
                      <a:r>
                        <a:rPr lang="ru-RU" sz="800">
                          <a:solidFill>
                            <a:srgbClr val="000000"/>
                          </a:solidFill>
                          <a:latin typeface="Arial"/>
                        </a:rPr>
                        <a:t>9</a:t>
                      </a:r>
                      <a:endParaRPr lang="ru-RU" sz="1500"/>
                    </a:p>
                  </a:txBody>
                  <a:tcPr marL="15429" marR="15429" marT="37028" marB="37028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>
                          <a:solidFill>
                            <a:srgbClr val="000000"/>
                          </a:solidFill>
                          <a:latin typeface="Arial"/>
                        </a:rPr>
                        <a:t>8</a:t>
                      </a:r>
                      <a:endParaRPr lang="ru-RU" sz="1500"/>
                    </a:p>
                  </a:txBody>
                  <a:tcPr marL="15429" marR="15429" marT="37028" marB="3702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>
                          <a:solidFill>
                            <a:srgbClr val="000000"/>
                          </a:solidFill>
                          <a:latin typeface="Arial"/>
                        </a:rPr>
                        <a:t>3</a:t>
                      </a:r>
                      <a:endParaRPr lang="ru-RU" sz="1500"/>
                    </a:p>
                  </a:txBody>
                  <a:tcPr marL="15429" marR="15429" marT="37028" marB="3702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>
                          <a:solidFill>
                            <a:srgbClr val="000000"/>
                          </a:solidFill>
                          <a:latin typeface="Arial"/>
                        </a:rPr>
                        <a:t>32</a:t>
                      </a:r>
                      <a:endParaRPr lang="ru-RU" sz="1500"/>
                    </a:p>
                  </a:txBody>
                  <a:tcPr marL="15429" marR="15429" marT="37028" marB="3702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>
                          <a:solidFill>
                            <a:srgbClr val="000000"/>
                          </a:solidFill>
                          <a:latin typeface="Arial"/>
                        </a:rPr>
                        <a:t>175</a:t>
                      </a:r>
                      <a:endParaRPr lang="ru-RU" sz="1500"/>
                    </a:p>
                  </a:txBody>
                  <a:tcPr marL="15429" marR="15429" marT="37028" marB="3702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>
                          <a:solidFill>
                            <a:srgbClr val="000000"/>
                          </a:solidFill>
                          <a:latin typeface="Arial"/>
                        </a:rPr>
                        <a:t>140</a:t>
                      </a:r>
                      <a:endParaRPr lang="ru-RU" sz="1500"/>
                    </a:p>
                  </a:txBody>
                  <a:tcPr marL="15429" marR="15429" marT="37028" marB="3702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43396">
                <a:tc>
                  <a:txBody>
                    <a:bodyPr/>
                    <a:lstStyle/>
                    <a:p>
                      <a:pPr algn="ctr"/>
                      <a:r>
                        <a:rPr lang="ru-RU" sz="800">
                          <a:solidFill>
                            <a:srgbClr val="000000"/>
                          </a:solidFill>
                          <a:latin typeface="Arial"/>
                        </a:rPr>
                        <a:t>10</a:t>
                      </a:r>
                      <a:endParaRPr lang="ru-RU" sz="1500"/>
                    </a:p>
                  </a:txBody>
                  <a:tcPr marL="15429" marR="15429" marT="37028" marB="37028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>
                          <a:solidFill>
                            <a:srgbClr val="000000"/>
                          </a:solidFill>
                          <a:latin typeface="Arial"/>
                        </a:rPr>
                        <a:t>10</a:t>
                      </a:r>
                      <a:endParaRPr lang="ru-RU" sz="1500"/>
                    </a:p>
                  </a:txBody>
                  <a:tcPr marL="15429" marR="15429" marT="37028" marB="3702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>
                          <a:solidFill>
                            <a:srgbClr val="000000"/>
                          </a:solidFill>
                          <a:latin typeface="Arial"/>
                        </a:rPr>
                        <a:t>5</a:t>
                      </a:r>
                      <a:endParaRPr lang="ru-RU" sz="1500"/>
                    </a:p>
                  </a:txBody>
                  <a:tcPr marL="15429" marR="15429" marT="37028" marB="3702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>
                          <a:solidFill>
                            <a:srgbClr val="000000"/>
                          </a:solidFill>
                          <a:latin typeface="Arial"/>
                        </a:rPr>
                        <a:t>33</a:t>
                      </a:r>
                      <a:endParaRPr lang="ru-RU" sz="1500"/>
                    </a:p>
                  </a:txBody>
                  <a:tcPr marL="15429" marR="15429" marT="37028" marB="3702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>
                          <a:solidFill>
                            <a:srgbClr val="000000"/>
                          </a:solidFill>
                          <a:latin typeface="Arial"/>
                        </a:rPr>
                        <a:t>187</a:t>
                      </a:r>
                      <a:endParaRPr lang="ru-RU" sz="1500"/>
                    </a:p>
                  </a:txBody>
                  <a:tcPr marL="15429" marR="15429" marT="37028" marB="3702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>
                          <a:solidFill>
                            <a:srgbClr val="000000"/>
                          </a:solidFill>
                          <a:latin typeface="Arial"/>
                        </a:rPr>
                        <a:t>151</a:t>
                      </a:r>
                      <a:endParaRPr lang="ru-RU" sz="1500"/>
                    </a:p>
                  </a:txBody>
                  <a:tcPr marL="15429" marR="15429" marT="37028" marB="3702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43396">
                <a:tc>
                  <a:txBody>
                    <a:bodyPr/>
                    <a:lstStyle/>
                    <a:p>
                      <a:pPr algn="ctr"/>
                      <a:r>
                        <a:rPr lang="ru-RU" sz="800">
                          <a:solidFill>
                            <a:srgbClr val="000000"/>
                          </a:solidFill>
                          <a:latin typeface="Arial"/>
                        </a:rPr>
                        <a:t>11</a:t>
                      </a:r>
                      <a:endParaRPr lang="ru-RU" sz="1500"/>
                    </a:p>
                  </a:txBody>
                  <a:tcPr marL="15429" marR="15429" marT="37028" marB="37028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>
                          <a:solidFill>
                            <a:srgbClr val="000000"/>
                          </a:solidFill>
                          <a:latin typeface="Arial"/>
                        </a:rPr>
                        <a:t>13</a:t>
                      </a:r>
                      <a:endParaRPr lang="ru-RU" sz="1500"/>
                    </a:p>
                  </a:txBody>
                  <a:tcPr marL="15429" marR="15429" marT="37028" marB="3702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>
                          <a:solidFill>
                            <a:srgbClr val="000000"/>
                          </a:solidFill>
                          <a:latin typeface="Arial"/>
                        </a:rPr>
                        <a:t>7</a:t>
                      </a:r>
                      <a:endParaRPr lang="ru-RU" sz="1500"/>
                    </a:p>
                  </a:txBody>
                  <a:tcPr marL="15429" marR="15429" marT="37028" marB="3702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>
                          <a:solidFill>
                            <a:srgbClr val="000000"/>
                          </a:solidFill>
                          <a:latin typeface="Arial"/>
                        </a:rPr>
                        <a:t>34</a:t>
                      </a:r>
                      <a:endParaRPr lang="ru-RU" sz="1500"/>
                    </a:p>
                  </a:txBody>
                  <a:tcPr marL="15429" marR="15429" marT="37028" marB="3702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>
                          <a:solidFill>
                            <a:srgbClr val="000000"/>
                          </a:solidFill>
                          <a:latin typeface="Arial"/>
                        </a:rPr>
                        <a:t>200</a:t>
                      </a:r>
                      <a:endParaRPr lang="ru-RU" sz="1500"/>
                    </a:p>
                  </a:txBody>
                  <a:tcPr marL="15429" marR="15429" marT="37028" marB="3702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>
                          <a:solidFill>
                            <a:srgbClr val="000000"/>
                          </a:solidFill>
                          <a:latin typeface="Arial"/>
                        </a:rPr>
                        <a:t>162</a:t>
                      </a:r>
                      <a:endParaRPr lang="ru-RU" sz="1500"/>
                    </a:p>
                  </a:txBody>
                  <a:tcPr marL="15429" marR="15429" marT="37028" marB="3702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43396">
                <a:tc>
                  <a:txBody>
                    <a:bodyPr/>
                    <a:lstStyle/>
                    <a:p>
                      <a:pPr algn="ctr"/>
                      <a:r>
                        <a:rPr lang="ru-RU" sz="800">
                          <a:solidFill>
                            <a:srgbClr val="000000"/>
                          </a:solidFill>
                          <a:latin typeface="Arial"/>
                        </a:rPr>
                        <a:t>12</a:t>
                      </a:r>
                      <a:endParaRPr lang="ru-RU" sz="1500"/>
                    </a:p>
                  </a:txBody>
                  <a:tcPr marL="15429" marR="15429" marT="37028" marB="37028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dirty="0">
                          <a:solidFill>
                            <a:srgbClr val="000000"/>
                          </a:solidFill>
                          <a:latin typeface="Arial"/>
                        </a:rPr>
                        <a:t>17</a:t>
                      </a:r>
                      <a:endParaRPr lang="ru-RU" sz="1500" dirty="0"/>
                    </a:p>
                  </a:txBody>
                  <a:tcPr marL="15429" marR="15429" marT="37028" marB="3702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>
                          <a:solidFill>
                            <a:srgbClr val="000000"/>
                          </a:solidFill>
                          <a:latin typeface="Arial"/>
                        </a:rPr>
                        <a:t>9</a:t>
                      </a:r>
                      <a:endParaRPr lang="ru-RU" sz="1500"/>
                    </a:p>
                  </a:txBody>
                  <a:tcPr marL="15429" marR="15429" marT="37028" marB="3702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>
                          <a:solidFill>
                            <a:srgbClr val="000000"/>
                          </a:solidFill>
                          <a:latin typeface="Arial"/>
                        </a:rPr>
                        <a:t>35</a:t>
                      </a:r>
                      <a:endParaRPr lang="ru-RU" sz="1500"/>
                    </a:p>
                  </a:txBody>
                  <a:tcPr marL="15429" marR="15429" marT="37028" marB="3702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>
                          <a:solidFill>
                            <a:srgbClr val="000000"/>
                          </a:solidFill>
                          <a:latin typeface="Arial"/>
                        </a:rPr>
                        <a:t>213</a:t>
                      </a:r>
                      <a:endParaRPr lang="ru-RU" sz="1500"/>
                    </a:p>
                  </a:txBody>
                  <a:tcPr marL="15429" marR="15429" marT="37028" marB="3702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>
                          <a:solidFill>
                            <a:srgbClr val="000000"/>
                          </a:solidFill>
                          <a:latin typeface="Arial"/>
                        </a:rPr>
                        <a:t>173</a:t>
                      </a:r>
                      <a:endParaRPr lang="ru-RU" sz="1500"/>
                    </a:p>
                  </a:txBody>
                  <a:tcPr marL="15429" marR="15429" marT="37028" marB="3702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43396">
                <a:tc>
                  <a:txBody>
                    <a:bodyPr/>
                    <a:lstStyle/>
                    <a:p>
                      <a:pPr algn="ctr"/>
                      <a:r>
                        <a:rPr lang="ru-RU" sz="800">
                          <a:solidFill>
                            <a:srgbClr val="000000"/>
                          </a:solidFill>
                          <a:latin typeface="Arial"/>
                        </a:rPr>
                        <a:t>13</a:t>
                      </a:r>
                      <a:endParaRPr lang="ru-RU" sz="1500"/>
                    </a:p>
                  </a:txBody>
                  <a:tcPr marL="15429" marR="15429" marT="37028" marB="37028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>
                          <a:solidFill>
                            <a:srgbClr val="000000"/>
                          </a:solidFill>
                          <a:latin typeface="Arial"/>
                        </a:rPr>
                        <a:t>21</a:t>
                      </a:r>
                      <a:endParaRPr lang="ru-RU" sz="1500"/>
                    </a:p>
                  </a:txBody>
                  <a:tcPr marL="15429" marR="15429" marT="37028" marB="3702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>
                          <a:solidFill>
                            <a:srgbClr val="000000"/>
                          </a:solidFill>
                          <a:latin typeface="Arial"/>
                        </a:rPr>
                        <a:t>12</a:t>
                      </a:r>
                      <a:endParaRPr lang="ru-RU" sz="1500"/>
                    </a:p>
                  </a:txBody>
                  <a:tcPr marL="15429" marR="15429" marT="37028" marB="3702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>
                          <a:solidFill>
                            <a:srgbClr val="000000"/>
                          </a:solidFill>
                          <a:latin typeface="Arial"/>
                        </a:rPr>
                        <a:t>36</a:t>
                      </a:r>
                      <a:endParaRPr lang="ru-RU" sz="1500"/>
                    </a:p>
                  </a:txBody>
                  <a:tcPr marL="15429" marR="15429" marT="37028" marB="3702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>
                          <a:solidFill>
                            <a:srgbClr val="000000"/>
                          </a:solidFill>
                          <a:latin typeface="Arial"/>
                        </a:rPr>
                        <a:t>227</a:t>
                      </a:r>
                      <a:endParaRPr lang="ru-RU" sz="1500"/>
                    </a:p>
                  </a:txBody>
                  <a:tcPr marL="15429" marR="15429" marT="37028" marB="3702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>
                          <a:solidFill>
                            <a:srgbClr val="000000"/>
                          </a:solidFill>
                          <a:latin typeface="Arial"/>
                        </a:rPr>
                        <a:t>185</a:t>
                      </a:r>
                      <a:endParaRPr lang="ru-RU" sz="1500"/>
                    </a:p>
                  </a:txBody>
                  <a:tcPr marL="15429" marR="15429" marT="37028" marB="3702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43396">
                <a:tc>
                  <a:txBody>
                    <a:bodyPr/>
                    <a:lstStyle/>
                    <a:p>
                      <a:pPr algn="ctr"/>
                      <a:r>
                        <a:rPr lang="ru-RU" sz="800">
                          <a:solidFill>
                            <a:srgbClr val="000000"/>
                          </a:solidFill>
                          <a:latin typeface="Arial"/>
                        </a:rPr>
                        <a:t>14</a:t>
                      </a:r>
                      <a:endParaRPr lang="ru-RU" sz="1500"/>
                    </a:p>
                  </a:txBody>
                  <a:tcPr marL="15429" marR="15429" marT="37028" marB="37028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>
                          <a:solidFill>
                            <a:srgbClr val="000000"/>
                          </a:solidFill>
                          <a:latin typeface="Arial"/>
                        </a:rPr>
                        <a:t>25</a:t>
                      </a:r>
                      <a:endParaRPr lang="ru-RU" sz="1500"/>
                    </a:p>
                  </a:txBody>
                  <a:tcPr marL="15429" marR="15429" marT="37028" marB="3702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>
                          <a:solidFill>
                            <a:srgbClr val="000000"/>
                          </a:solidFill>
                          <a:latin typeface="Arial"/>
                        </a:rPr>
                        <a:t>15</a:t>
                      </a:r>
                      <a:endParaRPr lang="ru-RU" sz="1500"/>
                    </a:p>
                  </a:txBody>
                  <a:tcPr marL="15429" marR="15429" marT="37028" marB="3702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>
                          <a:solidFill>
                            <a:srgbClr val="000000"/>
                          </a:solidFill>
                          <a:latin typeface="Arial"/>
                        </a:rPr>
                        <a:t>37</a:t>
                      </a:r>
                      <a:endParaRPr lang="ru-RU" sz="1500"/>
                    </a:p>
                  </a:txBody>
                  <a:tcPr marL="15429" marR="15429" marT="37028" marB="3702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>
                          <a:solidFill>
                            <a:srgbClr val="000000"/>
                          </a:solidFill>
                          <a:latin typeface="Arial"/>
                        </a:rPr>
                        <a:t>241</a:t>
                      </a:r>
                      <a:endParaRPr lang="ru-RU" sz="1500"/>
                    </a:p>
                  </a:txBody>
                  <a:tcPr marL="15429" marR="15429" marT="37028" marB="3702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>
                          <a:solidFill>
                            <a:srgbClr val="000000"/>
                          </a:solidFill>
                          <a:latin typeface="Arial"/>
                        </a:rPr>
                        <a:t>198</a:t>
                      </a:r>
                      <a:endParaRPr lang="ru-RU" sz="1500"/>
                    </a:p>
                  </a:txBody>
                  <a:tcPr marL="15429" marR="15429" marT="37028" marB="3702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43396">
                <a:tc>
                  <a:txBody>
                    <a:bodyPr/>
                    <a:lstStyle/>
                    <a:p>
                      <a:pPr algn="ctr"/>
                      <a:r>
                        <a:rPr lang="ru-RU" sz="800">
                          <a:solidFill>
                            <a:srgbClr val="000000"/>
                          </a:solidFill>
                          <a:latin typeface="Arial"/>
                        </a:rPr>
                        <a:t>15</a:t>
                      </a:r>
                      <a:endParaRPr lang="ru-RU" sz="1500"/>
                    </a:p>
                  </a:txBody>
                  <a:tcPr marL="15429" marR="15429" marT="37028" marB="37028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>
                          <a:solidFill>
                            <a:srgbClr val="000000"/>
                          </a:solidFill>
                          <a:latin typeface="Arial"/>
                        </a:rPr>
                        <a:t>30</a:t>
                      </a:r>
                      <a:endParaRPr lang="ru-RU" sz="1500"/>
                    </a:p>
                  </a:txBody>
                  <a:tcPr marL="15429" marR="15429" marT="37028" marB="3702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>
                          <a:solidFill>
                            <a:srgbClr val="000000"/>
                          </a:solidFill>
                          <a:latin typeface="Arial"/>
                        </a:rPr>
                        <a:t>19</a:t>
                      </a:r>
                      <a:endParaRPr lang="ru-RU" sz="1500"/>
                    </a:p>
                  </a:txBody>
                  <a:tcPr marL="15429" marR="15429" marT="37028" marB="3702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>
                          <a:solidFill>
                            <a:srgbClr val="000000"/>
                          </a:solidFill>
                          <a:latin typeface="Arial"/>
                        </a:rPr>
                        <a:t>38</a:t>
                      </a:r>
                      <a:endParaRPr lang="ru-RU" sz="1500"/>
                    </a:p>
                  </a:txBody>
                  <a:tcPr marL="15429" marR="15429" marT="37028" marB="3702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>
                          <a:solidFill>
                            <a:srgbClr val="000000"/>
                          </a:solidFill>
                          <a:latin typeface="Arial"/>
                        </a:rPr>
                        <a:t>256</a:t>
                      </a:r>
                      <a:endParaRPr lang="ru-RU" sz="1500"/>
                    </a:p>
                  </a:txBody>
                  <a:tcPr marL="15429" marR="15429" marT="37028" marB="3702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>
                          <a:solidFill>
                            <a:srgbClr val="000000"/>
                          </a:solidFill>
                          <a:latin typeface="Arial"/>
                        </a:rPr>
                        <a:t>211</a:t>
                      </a:r>
                      <a:endParaRPr lang="ru-RU" sz="1500"/>
                    </a:p>
                  </a:txBody>
                  <a:tcPr marL="15429" marR="15429" marT="37028" marB="3702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43396">
                <a:tc>
                  <a:txBody>
                    <a:bodyPr/>
                    <a:lstStyle/>
                    <a:p>
                      <a:pPr algn="ctr"/>
                      <a:r>
                        <a:rPr lang="ru-RU" sz="800">
                          <a:solidFill>
                            <a:srgbClr val="000000"/>
                          </a:solidFill>
                          <a:latin typeface="Arial"/>
                        </a:rPr>
                        <a:t>16</a:t>
                      </a:r>
                      <a:endParaRPr lang="ru-RU" sz="1500"/>
                    </a:p>
                  </a:txBody>
                  <a:tcPr marL="15429" marR="15429" marT="37028" marB="37028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>
                          <a:solidFill>
                            <a:srgbClr val="000000"/>
                          </a:solidFill>
                          <a:latin typeface="Arial"/>
                        </a:rPr>
                        <a:t>35</a:t>
                      </a:r>
                      <a:endParaRPr lang="ru-RU" sz="1500"/>
                    </a:p>
                  </a:txBody>
                  <a:tcPr marL="15429" marR="15429" marT="37028" marB="3702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>
                          <a:solidFill>
                            <a:srgbClr val="000000"/>
                          </a:solidFill>
                          <a:latin typeface="Arial"/>
                        </a:rPr>
                        <a:t>23</a:t>
                      </a:r>
                      <a:endParaRPr lang="ru-RU" sz="1500"/>
                    </a:p>
                  </a:txBody>
                  <a:tcPr marL="15429" marR="15429" marT="37028" marB="3702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>
                          <a:solidFill>
                            <a:srgbClr val="000000"/>
                          </a:solidFill>
                          <a:latin typeface="Arial"/>
                        </a:rPr>
                        <a:t>39</a:t>
                      </a:r>
                      <a:endParaRPr lang="ru-RU" sz="1500"/>
                    </a:p>
                  </a:txBody>
                  <a:tcPr marL="15429" marR="15429" marT="37028" marB="3702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>
                          <a:solidFill>
                            <a:srgbClr val="000000"/>
                          </a:solidFill>
                          <a:latin typeface="Arial"/>
                        </a:rPr>
                        <a:t>271</a:t>
                      </a:r>
                      <a:endParaRPr lang="ru-RU" sz="1500"/>
                    </a:p>
                  </a:txBody>
                  <a:tcPr marL="15429" marR="15429" marT="37028" marB="3702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>
                          <a:solidFill>
                            <a:srgbClr val="000000"/>
                          </a:solidFill>
                          <a:latin typeface="Arial"/>
                        </a:rPr>
                        <a:t>224</a:t>
                      </a:r>
                      <a:endParaRPr lang="ru-RU" sz="1500"/>
                    </a:p>
                  </a:txBody>
                  <a:tcPr marL="15429" marR="15429" marT="37028" marB="3702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43396">
                <a:tc>
                  <a:txBody>
                    <a:bodyPr/>
                    <a:lstStyle/>
                    <a:p>
                      <a:pPr algn="ctr"/>
                      <a:r>
                        <a:rPr lang="ru-RU" sz="800">
                          <a:solidFill>
                            <a:srgbClr val="000000"/>
                          </a:solidFill>
                          <a:latin typeface="Arial"/>
                        </a:rPr>
                        <a:t>17</a:t>
                      </a:r>
                      <a:endParaRPr lang="ru-RU" sz="1500"/>
                    </a:p>
                  </a:txBody>
                  <a:tcPr marL="15429" marR="15429" marT="37028" marB="37028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>
                          <a:solidFill>
                            <a:srgbClr val="000000"/>
                          </a:solidFill>
                          <a:latin typeface="Arial"/>
                        </a:rPr>
                        <a:t>41</a:t>
                      </a:r>
                      <a:endParaRPr lang="ru-RU" sz="1500"/>
                    </a:p>
                  </a:txBody>
                  <a:tcPr marL="15429" marR="15429" marT="37028" marB="3702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>
                          <a:solidFill>
                            <a:srgbClr val="000000"/>
                          </a:solidFill>
                          <a:latin typeface="Arial"/>
                        </a:rPr>
                        <a:t>27</a:t>
                      </a:r>
                      <a:endParaRPr lang="ru-RU" sz="1500"/>
                    </a:p>
                  </a:txBody>
                  <a:tcPr marL="15429" marR="15429" marT="37028" marB="3702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>
                          <a:solidFill>
                            <a:srgbClr val="000000"/>
                          </a:solidFill>
                          <a:latin typeface="Arial"/>
                        </a:rPr>
                        <a:t>40</a:t>
                      </a:r>
                      <a:endParaRPr lang="ru-RU" sz="1500"/>
                    </a:p>
                  </a:txBody>
                  <a:tcPr marL="15429" marR="15429" marT="37028" marB="3702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>
                          <a:solidFill>
                            <a:srgbClr val="000000"/>
                          </a:solidFill>
                          <a:latin typeface="Arial"/>
                        </a:rPr>
                        <a:t>286</a:t>
                      </a:r>
                      <a:endParaRPr lang="ru-RU" sz="1500"/>
                    </a:p>
                  </a:txBody>
                  <a:tcPr marL="15429" marR="15429" marT="37028" marB="3702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>
                          <a:solidFill>
                            <a:srgbClr val="000000"/>
                          </a:solidFill>
                          <a:latin typeface="Arial"/>
                        </a:rPr>
                        <a:t>238</a:t>
                      </a:r>
                      <a:endParaRPr lang="ru-RU" sz="1500"/>
                    </a:p>
                  </a:txBody>
                  <a:tcPr marL="15429" marR="15429" marT="37028" marB="3702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43396">
                <a:tc>
                  <a:txBody>
                    <a:bodyPr/>
                    <a:lstStyle/>
                    <a:p>
                      <a:pPr algn="ctr"/>
                      <a:r>
                        <a:rPr lang="ru-RU" sz="800">
                          <a:solidFill>
                            <a:srgbClr val="000000"/>
                          </a:solidFill>
                          <a:latin typeface="Arial"/>
                        </a:rPr>
                        <a:t>18</a:t>
                      </a:r>
                      <a:endParaRPr lang="ru-RU" sz="1500"/>
                    </a:p>
                  </a:txBody>
                  <a:tcPr marL="15429" marR="15429" marT="37028" marB="37028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>
                          <a:solidFill>
                            <a:srgbClr val="000000"/>
                          </a:solidFill>
                          <a:latin typeface="Arial"/>
                        </a:rPr>
                        <a:t>47</a:t>
                      </a:r>
                      <a:endParaRPr lang="ru-RU" sz="1500"/>
                    </a:p>
                  </a:txBody>
                  <a:tcPr marL="15429" marR="15429" marT="37028" marB="3702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>
                          <a:solidFill>
                            <a:srgbClr val="000000"/>
                          </a:solidFill>
                          <a:latin typeface="Arial"/>
                        </a:rPr>
                        <a:t>32</a:t>
                      </a:r>
                      <a:endParaRPr lang="ru-RU" sz="1500"/>
                    </a:p>
                  </a:txBody>
                  <a:tcPr marL="15429" marR="15429" marT="37028" marB="3702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>
                          <a:solidFill>
                            <a:srgbClr val="000000"/>
                          </a:solidFill>
                          <a:latin typeface="Arial"/>
                        </a:rPr>
                        <a:t>41</a:t>
                      </a:r>
                      <a:endParaRPr lang="ru-RU" sz="1500"/>
                    </a:p>
                  </a:txBody>
                  <a:tcPr marL="15429" marR="15429" marT="37028" marB="3702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>
                          <a:solidFill>
                            <a:srgbClr val="000000"/>
                          </a:solidFill>
                          <a:latin typeface="Arial"/>
                        </a:rPr>
                        <a:t>302</a:t>
                      </a:r>
                      <a:endParaRPr lang="ru-RU" sz="1500"/>
                    </a:p>
                  </a:txBody>
                  <a:tcPr marL="15429" marR="15429" marT="37028" marB="3702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>
                          <a:solidFill>
                            <a:srgbClr val="000000"/>
                          </a:solidFill>
                          <a:latin typeface="Arial"/>
                        </a:rPr>
                        <a:t>252</a:t>
                      </a:r>
                      <a:endParaRPr lang="ru-RU" sz="1500"/>
                    </a:p>
                  </a:txBody>
                  <a:tcPr marL="15429" marR="15429" marT="37028" marB="3702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243396">
                <a:tc>
                  <a:txBody>
                    <a:bodyPr/>
                    <a:lstStyle/>
                    <a:p>
                      <a:pPr algn="ctr"/>
                      <a:r>
                        <a:rPr lang="ru-RU" sz="800">
                          <a:solidFill>
                            <a:srgbClr val="000000"/>
                          </a:solidFill>
                          <a:latin typeface="Arial"/>
                        </a:rPr>
                        <a:t>19</a:t>
                      </a:r>
                      <a:endParaRPr lang="ru-RU" sz="1500"/>
                    </a:p>
                  </a:txBody>
                  <a:tcPr marL="15429" marR="15429" marT="37028" marB="37028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>
                          <a:solidFill>
                            <a:srgbClr val="000000"/>
                          </a:solidFill>
                          <a:latin typeface="Arial"/>
                        </a:rPr>
                        <a:t>53</a:t>
                      </a:r>
                      <a:endParaRPr lang="ru-RU" sz="1500"/>
                    </a:p>
                  </a:txBody>
                  <a:tcPr marL="15429" marR="15429" marT="37028" marB="3702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>
                          <a:solidFill>
                            <a:srgbClr val="000000"/>
                          </a:solidFill>
                          <a:latin typeface="Arial"/>
                        </a:rPr>
                        <a:t>37</a:t>
                      </a:r>
                      <a:endParaRPr lang="ru-RU" sz="1500"/>
                    </a:p>
                  </a:txBody>
                  <a:tcPr marL="15429" marR="15429" marT="37028" marB="3702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>
                          <a:solidFill>
                            <a:srgbClr val="000000"/>
                          </a:solidFill>
                          <a:latin typeface="Arial"/>
                        </a:rPr>
                        <a:t>42</a:t>
                      </a:r>
                      <a:endParaRPr lang="ru-RU" sz="1500"/>
                    </a:p>
                  </a:txBody>
                  <a:tcPr marL="15429" marR="15429" marT="37028" marB="3702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>
                          <a:solidFill>
                            <a:srgbClr val="000000"/>
                          </a:solidFill>
                          <a:latin typeface="Arial"/>
                        </a:rPr>
                        <a:t>319</a:t>
                      </a:r>
                      <a:endParaRPr lang="ru-RU" sz="1500"/>
                    </a:p>
                  </a:txBody>
                  <a:tcPr marL="15429" marR="15429" marT="37028" marB="3702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>
                          <a:solidFill>
                            <a:srgbClr val="000000"/>
                          </a:solidFill>
                          <a:latin typeface="Arial"/>
                        </a:rPr>
                        <a:t>266</a:t>
                      </a:r>
                      <a:endParaRPr lang="ru-RU" sz="1500"/>
                    </a:p>
                  </a:txBody>
                  <a:tcPr marL="15429" marR="15429" marT="37028" marB="3702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243396">
                <a:tc>
                  <a:txBody>
                    <a:bodyPr/>
                    <a:lstStyle/>
                    <a:p>
                      <a:pPr algn="ctr"/>
                      <a:r>
                        <a:rPr lang="ru-RU" sz="800">
                          <a:solidFill>
                            <a:srgbClr val="000000"/>
                          </a:solidFill>
                          <a:latin typeface="Arial"/>
                        </a:rPr>
                        <a:t>20</a:t>
                      </a:r>
                      <a:endParaRPr lang="ru-RU" sz="1500"/>
                    </a:p>
                  </a:txBody>
                  <a:tcPr marL="15429" marR="15429" marT="37028" marB="37028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>
                          <a:solidFill>
                            <a:srgbClr val="000000"/>
                          </a:solidFill>
                          <a:latin typeface="Arial"/>
                        </a:rPr>
                        <a:t>60</a:t>
                      </a:r>
                      <a:endParaRPr lang="ru-RU" sz="1500"/>
                    </a:p>
                  </a:txBody>
                  <a:tcPr marL="15429" marR="15429" marT="37028" marB="3702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>
                          <a:solidFill>
                            <a:srgbClr val="000000"/>
                          </a:solidFill>
                          <a:latin typeface="Arial"/>
                        </a:rPr>
                        <a:t>43</a:t>
                      </a:r>
                      <a:endParaRPr lang="ru-RU" sz="1500"/>
                    </a:p>
                  </a:txBody>
                  <a:tcPr marL="15429" marR="15429" marT="37028" marB="3702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>
                          <a:solidFill>
                            <a:srgbClr val="000000"/>
                          </a:solidFill>
                          <a:latin typeface="Arial"/>
                        </a:rPr>
                        <a:t>43</a:t>
                      </a:r>
                      <a:endParaRPr lang="ru-RU" sz="1500"/>
                    </a:p>
                  </a:txBody>
                  <a:tcPr marL="15429" marR="15429" marT="37028" marB="3702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>
                          <a:solidFill>
                            <a:srgbClr val="000000"/>
                          </a:solidFill>
                          <a:latin typeface="Arial"/>
                        </a:rPr>
                        <a:t>336</a:t>
                      </a:r>
                      <a:endParaRPr lang="ru-RU" sz="1500"/>
                    </a:p>
                  </a:txBody>
                  <a:tcPr marL="15429" marR="15429" marT="37028" marB="3702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>
                          <a:solidFill>
                            <a:srgbClr val="000000"/>
                          </a:solidFill>
                          <a:latin typeface="Arial"/>
                        </a:rPr>
                        <a:t>281</a:t>
                      </a:r>
                      <a:endParaRPr lang="ru-RU" sz="1500"/>
                    </a:p>
                  </a:txBody>
                  <a:tcPr marL="15429" marR="15429" marT="37028" marB="3702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243396">
                <a:tc>
                  <a:txBody>
                    <a:bodyPr/>
                    <a:lstStyle/>
                    <a:p>
                      <a:pPr algn="ctr"/>
                      <a:r>
                        <a:rPr lang="ru-RU" sz="800">
                          <a:solidFill>
                            <a:srgbClr val="000000"/>
                          </a:solidFill>
                          <a:latin typeface="Arial"/>
                        </a:rPr>
                        <a:t>21</a:t>
                      </a:r>
                      <a:endParaRPr lang="ru-RU" sz="1500"/>
                    </a:p>
                  </a:txBody>
                  <a:tcPr marL="15429" marR="15429" marT="37028" marB="37028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>
                          <a:solidFill>
                            <a:srgbClr val="000000"/>
                          </a:solidFill>
                          <a:latin typeface="Arial"/>
                        </a:rPr>
                        <a:t>67</a:t>
                      </a:r>
                      <a:endParaRPr lang="ru-RU" sz="1500"/>
                    </a:p>
                  </a:txBody>
                  <a:tcPr marL="15429" marR="15429" marT="37028" marB="3702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>
                          <a:solidFill>
                            <a:srgbClr val="000000"/>
                          </a:solidFill>
                          <a:latin typeface="Arial"/>
                        </a:rPr>
                        <a:t>49</a:t>
                      </a:r>
                      <a:endParaRPr lang="ru-RU" sz="1500"/>
                    </a:p>
                  </a:txBody>
                  <a:tcPr marL="15429" marR="15429" marT="37028" marB="3702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>
                          <a:solidFill>
                            <a:srgbClr val="000000"/>
                          </a:solidFill>
                          <a:latin typeface="Arial"/>
                        </a:rPr>
                        <a:t>44</a:t>
                      </a:r>
                      <a:endParaRPr lang="ru-RU" sz="1500"/>
                    </a:p>
                  </a:txBody>
                  <a:tcPr marL="15429" marR="15429" marT="37028" marB="3702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>
                          <a:solidFill>
                            <a:srgbClr val="000000"/>
                          </a:solidFill>
                          <a:latin typeface="Arial"/>
                        </a:rPr>
                        <a:t>353</a:t>
                      </a:r>
                      <a:endParaRPr lang="ru-RU" sz="1500"/>
                    </a:p>
                  </a:txBody>
                  <a:tcPr marL="15429" marR="15429" marT="37028" marB="3702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>
                          <a:solidFill>
                            <a:srgbClr val="000000"/>
                          </a:solidFill>
                          <a:latin typeface="Arial"/>
                        </a:rPr>
                        <a:t>296</a:t>
                      </a:r>
                      <a:endParaRPr lang="ru-RU" sz="1500"/>
                    </a:p>
                  </a:txBody>
                  <a:tcPr marL="15429" marR="15429" marT="37028" marB="3702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243396">
                <a:tc>
                  <a:txBody>
                    <a:bodyPr/>
                    <a:lstStyle/>
                    <a:p>
                      <a:pPr algn="ctr"/>
                      <a:r>
                        <a:rPr lang="ru-RU" sz="800">
                          <a:solidFill>
                            <a:srgbClr val="000000"/>
                          </a:solidFill>
                          <a:latin typeface="Arial"/>
                        </a:rPr>
                        <a:t>22</a:t>
                      </a:r>
                      <a:endParaRPr lang="ru-RU" sz="1500"/>
                    </a:p>
                  </a:txBody>
                  <a:tcPr marL="15429" marR="15429" marT="37028" marB="37028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>
                          <a:solidFill>
                            <a:srgbClr val="000000"/>
                          </a:solidFill>
                          <a:latin typeface="Arial"/>
                        </a:rPr>
                        <a:t>75</a:t>
                      </a:r>
                      <a:endParaRPr lang="ru-RU" sz="1500"/>
                    </a:p>
                  </a:txBody>
                  <a:tcPr marL="15429" marR="15429" marT="37028" marB="3702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>
                          <a:solidFill>
                            <a:srgbClr val="000000"/>
                          </a:solidFill>
                          <a:latin typeface="Arial"/>
                        </a:rPr>
                        <a:t>55</a:t>
                      </a:r>
                      <a:endParaRPr lang="ru-RU" sz="1500"/>
                    </a:p>
                  </a:txBody>
                  <a:tcPr marL="15429" marR="15429" marT="37028" marB="3702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>
                          <a:solidFill>
                            <a:srgbClr val="000000"/>
                          </a:solidFill>
                          <a:latin typeface="Arial"/>
                        </a:rPr>
                        <a:t>45</a:t>
                      </a:r>
                      <a:endParaRPr lang="ru-RU" sz="1500"/>
                    </a:p>
                  </a:txBody>
                  <a:tcPr marL="15429" marR="15429" marT="37028" marB="3702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>
                          <a:solidFill>
                            <a:srgbClr val="000000"/>
                          </a:solidFill>
                          <a:latin typeface="Arial"/>
                        </a:rPr>
                        <a:t>371</a:t>
                      </a:r>
                      <a:endParaRPr lang="ru-RU" sz="1500"/>
                    </a:p>
                  </a:txBody>
                  <a:tcPr marL="15429" marR="15429" marT="37028" marB="3702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>
                          <a:solidFill>
                            <a:srgbClr val="000000"/>
                          </a:solidFill>
                          <a:latin typeface="Arial"/>
                        </a:rPr>
                        <a:t>312</a:t>
                      </a:r>
                      <a:endParaRPr lang="ru-RU" sz="1500"/>
                    </a:p>
                  </a:txBody>
                  <a:tcPr marL="15429" marR="15429" marT="37028" marB="3702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243396">
                <a:tc>
                  <a:txBody>
                    <a:bodyPr/>
                    <a:lstStyle/>
                    <a:p>
                      <a:pPr algn="ctr"/>
                      <a:r>
                        <a:rPr lang="ru-RU" sz="800">
                          <a:solidFill>
                            <a:srgbClr val="000000"/>
                          </a:solidFill>
                          <a:latin typeface="Arial"/>
                        </a:rPr>
                        <a:t>23</a:t>
                      </a:r>
                      <a:endParaRPr lang="ru-RU" sz="1500"/>
                    </a:p>
                  </a:txBody>
                  <a:tcPr marL="15429" marR="15429" marT="37028" marB="37028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>
                          <a:solidFill>
                            <a:srgbClr val="000000"/>
                          </a:solidFill>
                          <a:latin typeface="Arial"/>
                        </a:rPr>
                        <a:t>83</a:t>
                      </a:r>
                      <a:endParaRPr lang="ru-RU" sz="1500"/>
                    </a:p>
                  </a:txBody>
                  <a:tcPr marL="15429" marR="15429" marT="37028" marB="3702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>
                          <a:solidFill>
                            <a:srgbClr val="000000"/>
                          </a:solidFill>
                          <a:latin typeface="Arial"/>
                        </a:rPr>
                        <a:t>62</a:t>
                      </a:r>
                      <a:endParaRPr lang="ru-RU" sz="1500"/>
                    </a:p>
                  </a:txBody>
                  <a:tcPr marL="15429" marR="15429" marT="37028" marB="3702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>
                          <a:solidFill>
                            <a:srgbClr val="000000"/>
                          </a:solidFill>
                          <a:latin typeface="Arial"/>
                        </a:rPr>
                        <a:t>46</a:t>
                      </a:r>
                      <a:endParaRPr lang="ru-RU" sz="1500"/>
                    </a:p>
                  </a:txBody>
                  <a:tcPr marL="15429" marR="15429" marT="37028" marB="3702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>
                          <a:solidFill>
                            <a:srgbClr val="000000"/>
                          </a:solidFill>
                          <a:latin typeface="Arial"/>
                        </a:rPr>
                        <a:t>389</a:t>
                      </a:r>
                      <a:endParaRPr lang="ru-RU" sz="1500"/>
                    </a:p>
                  </a:txBody>
                  <a:tcPr marL="15429" marR="15429" marT="37028" marB="3702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>
                          <a:solidFill>
                            <a:srgbClr val="000000"/>
                          </a:solidFill>
                          <a:latin typeface="Arial"/>
                        </a:rPr>
                        <a:t>328</a:t>
                      </a:r>
                      <a:endParaRPr lang="ru-RU" sz="1500"/>
                    </a:p>
                  </a:txBody>
                  <a:tcPr marL="15429" marR="15429" marT="37028" marB="3702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  <a:tr h="243396">
                <a:tc>
                  <a:txBody>
                    <a:bodyPr/>
                    <a:lstStyle/>
                    <a:p>
                      <a:pPr algn="ctr"/>
                      <a:r>
                        <a:rPr lang="ru-RU" sz="800">
                          <a:solidFill>
                            <a:srgbClr val="000000"/>
                          </a:solidFill>
                          <a:latin typeface="Arial"/>
                        </a:rPr>
                        <a:t>24</a:t>
                      </a:r>
                      <a:endParaRPr lang="ru-RU" sz="1500"/>
                    </a:p>
                  </a:txBody>
                  <a:tcPr marL="15429" marR="15429" marT="37028" marB="37028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>
                          <a:solidFill>
                            <a:srgbClr val="000000"/>
                          </a:solidFill>
                          <a:latin typeface="Arial"/>
                        </a:rPr>
                        <a:t>91</a:t>
                      </a:r>
                      <a:endParaRPr lang="ru-RU" sz="1500"/>
                    </a:p>
                  </a:txBody>
                  <a:tcPr marL="15429" marR="15429" marT="37028" marB="3702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>
                          <a:solidFill>
                            <a:srgbClr val="000000"/>
                          </a:solidFill>
                          <a:latin typeface="Arial"/>
                        </a:rPr>
                        <a:t>69</a:t>
                      </a:r>
                      <a:endParaRPr lang="ru-RU" sz="1500"/>
                    </a:p>
                  </a:txBody>
                  <a:tcPr marL="15429" marR="15429" marT="37028" marB="3702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>
                          <a:solidFill>
                            <a:srgbClr val="000000"/>
                          </a:solidFill>
                          <a:latin typeface="Arial"/>
                        </a:rPr>
                        <a:t>47</a:t>
                      </a:r>
                      <a:endParaRPr lang="ru-RU" sz="1500"/>
                    </a:p>
                  </a:txBody>
                  <a:tcPr marL="15429" marR="15429" marT="37028" marB="3702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>
                          <a:solidFill>
                            <a:srgbClr val="000000"/>
                          </a:solidFill>
                          <a:latin typeface="Arial"/>
                        </a:rPr>
                        <a:t>407</a:t>
                      </a:r>
                      <a:endParaRPr lang="ru-RU" sz="1500"/>
                    </a:p>
                  </a:txBody>
                  <a:tcPr marL="15429" marR="15429" marT="37028" marB="3702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>
                          <a:solidFill>
                            <a:srgbClr val="000000"/>
                          </a:solidFill>
                          <a:latin typeface="Arial"/>
                        </a:rPr>
                        <a:t>345</a:t>
                      </a:r>
                      <a:endParaRPr lang="ru-RU" sz="1500"/>
                    </a:p>
                  </a:txBody>
                  <a:tcPr marL="15429" marR="15429" marT="37028" marB="3702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1"/>
                  </a:ext>
                </a:extLst>
              </a:tr>
              <a:tr h="243396">
                <a:tc>
                  <a:txBody>
                    <a:bodyPr/>
                    <a:lstStyle/>
                    <a:p>
                      <a:pPr algn="ctr"/>
                      <a:r>
                        <a:rPr lang="ru-RU" sz="800">
                          <a:solidFill>
                            <a:srgbClr val="000000"/>
                          </a:solidFill>
                          <a:latin typeface="Arial"/>
                        </a:rPr>
                        <a:t>25</a:t>
                      </a:r>
                      <a:endParaRPr lang="ru-RU" sz="1500"/>
                    </a:p>
                  </a:txBody>
                  <a:tcPr marL="15429" marR="15429" marT="37028" marB="37028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>
                          <a:solidFill>
                            <a:srgbClr val="000000"/>
                          </a:solidFill>
                          <a:latin typeface="Arial"/>
                        </a:rPr>
                        <a:t>100</a:t>
                      </a:r>
                      <a:endParaRPr lang="ru-RU" sz="1500"/>
                    </a:p>
                  </a:txBody>
                  <a:tcPr marL="15429" marR="15429" marT="37028" marB="3702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>
                          <a:solidFill>
                            <a:srgbClr val="000000"/>
                          </a:solidFill>
                          <a:latin typeface="Arial"/>
                        </a:rPr>
                        <a:t>76</a:t>
                      </a:r>
                      <a:endParaRPr lang="ru-RU" sz="1500"/>
                    </a:p>
                  </a:txBody>
                  <a:tcPr marL="15429" marR="15429" marT="37028" marB="3702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>
                          <a:solidFill>
                            <a:srgbClr val="000000"/>
                          </a:solidFill>
                          <a:latin typeface="Arial"/>
                        </a:rPr>
                        <a:t>48</a:t>
                      </a:r>
                      <a:endParaRPr lang="ru-RU" sz="1500"/>
                    </a:p>
                  </a:txBody>
                  <a:tcPr marL="15429" marR="15429" marT="37028" marB="3702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>
                          <a:solidFill>
                            <a:srgbClr val="000000"/>
                          </a:solidFill>
                          <a:latin typeface="Arial"/>
                        </a:rPr>
                        <a:t>426</a:t>
                      </a:r>
                      <a:endParaRPr lang="ru-RU" sz="1500"/>
                    </a:p>
                  </a:txBody>
                  <a:tcPr marL="15429" marR="15429" marT="37028" marB="3702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>
                          <a:solidFill>
                            <a:srgbClr val="000000"/>
                          </a:solidFill>
                          <a:latin typeface="Arial"/>
                        </a:rPr>
                        <a:t>362</a:t>
                      </a:r>
                      <a:endParaRPr lang="ru-RU" sz="1500"/>
                    </a:p>
                  </a:txBody>
                  <a:tcPr marL="15429" marR="15429" marT="37028" marB="3702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2"/>
                  </a:ext>
                </a:extLst>
              </a:tr>
              <a:tr h="243396">
                <a:tc>
                  <a:txBody>
                    <a:bodyPr/>
                    <a:lstStyle/>
                    <a:p>
                      <a:pPr algn="ctr"/>
                      <a:r>
                        <a:rPr lang="ru-RU" sz="800">
                          <a:solidFill>
                            <a:srgbClr val="000000"/>
                          </a:solidFill>
                          <a:latin typeface="Arial"/>
                        </a:rPr>
                        <a:t>26</a:t>
                      </a:r>
                      <a:endParaRPr lang="ru-RU" sz="1500"/>
                    </a:p>
                  </a:txBody>
                  <a:tcPr marL="15429" marR="15429" marT="37028" marB="37028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>
                          <a:solidFill>
                            <a:srgbClr val="000000"/>
                          </a:solidFill>
                          <a:latin typeface="Arial"/>
                        </a:rPr>
                        <a:t>110</a:t>
                      </a:r>
                      <a:endParaRPr lang="ru-RU" sz="1500"/>
                    </a:p>
                  </a:txBody>
                  <a:tcPr marL="15429" marR="15429" marT="37028" marB="3702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>
                          <a:solidFill>
                            <a:srgbClr val="000000"/>
                          </a:solidFill>
                          <a:latin typeface="Arial"/>
                        </a:rPr>
                        <a:t>84</a:t>
                      </a:r>
                      <a:endParaRPr lang="ru-RU" sz="1500"/>
                    </a:p>
                  </a:txBody>
                  <a:tcPr marL="15429" marR="15429" marT="37028" marB="3702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>
                          <a:solidFill>
                            <a:srgbClr val="000000"/>
                          </a:solidFill>
                          <a:latin typeface="Arial"/>
                        </a:rPr>
                        <a:t>49</a:t>
                      </a:r>
                      <a:endParaRPr lang="ru-RU" sz="1500"/>
                    </a:p>
                  </a:txBody>
                  <a:tcPr marL="15429" marR="15429" marT="37028" marB="3702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>
                          <a:solidFill>
                            <a:srgbClr val="000000"/>
                          </a:solidFill>
                          <a:latin typeface="Arial"/>
                        </a:rPr>
                        <a:t>446</a:t>
                      </a:r>
                      <a:endParaRPr lang="ru-RU" sz="1500"/>
                    </a:p>
                  </a:txBody>
                  <a:tcPr marL="15429" marR="15429" marT="37028" marB="3702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>
                          <a:solidFill>
                            <a:srgbClr val="000000"/>
                          </a:solidFill>
                          <a:latin typeface="Arial"/>
                        </a:rPr>
                        <a:t>379</a:t>
                      </a:r>
                      <a:endParaRPr lang="ru-RU" sz="1500"/>
                    </a:p>
                  </a:txBody>
                  <a:tcPr marL="15429" marR="15429" marT="37028" marB="3702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3"/>
                  </a:ext>
                </a:extLst>
              </a:tr>
              <a:tr h="243396">
                <a:tc>
                  <a:txBody>
                    <a:bodyPr/>
                    <a:lstStyle/>
                    <a:p>
                      <a:pPr algn="ctr"/>
                      <a:r>
                        <a:rPr lang="ru-RU" sz="800">
                          <a:solidFill>
                            <a:srgbClr val="000000"/>
                          </a:solidFill>
                          <a:latin typeface="Arial"/>
                        </a:rPr>
                        <a:t>27</a:t>
                      </a:r>
                      <a:endParaRPr lang="ru-RU" sz="1500"/>
                    </a:p>
                  </a:txBody>
                  <a:tcPr marL="15429" marR="15429" marT="37028" marB="37028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>
                          <a:solidFill>
                            <a:srgbClr val="000000"/>
                          </a:solidFill>
                          <a:latin typeface="Arial"/>
                        </a:rPr>
                        <a:t>119</a:t>
                      </a:r>
                      <a:endParaRPr lang="ru-RU" sz="1500"/>
                    </a:p>
                  </a:txBody>
                  <a:tcPr marL="15429" marR="15429" marT="37028" marB="3702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>
                          <a:solidFill>
                            <a:srgbClr val="000000"/>
                          </a:solidFill>
                          <a:latin typeface="Arial"/>
                        </a:rPr>
                        <a:t>92</a:t>
                      </a:r>
                      <a:endParaRPr lang="ru-RU" sz="1500"/>
                    </a:p>
                  </a:txBody>
                  <a:tcPr marL="15429" marR="15429" marT="37028" marB="3702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>
                          <a:solidFill>
                            <a:srgbClr val="000000"/>
                          </a:solidFill>
                          <a:latin typeface="Arial"/>
                        </a:rPr>
                        <a:t>50</a:t>
                      </a:r>
                      <a:endParaRPr lang="ru-RU" sz="1500"/>
                    </a:p>
                  </a:txBody>
                  <a:tcPr marL="15429" marR="15429" marT="37028" marB="3702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>
                          <a:solidFill>
                            <a:srgbClr val="000000"/>
                          </a:solidFill>
                          <a:latin typeface="Arial"/>
                        </a:rPr>
                        <a:t>466</a:t>
                      </a:r>
                      <a:endParaRPr lang="ru-RU" sz="1500"/>
                    </a:p>
                  </a:txBody>
                  <a:tcPr marL="15429" marR="15429" marT="37028" marB="3702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dirty="0">
                          <a:solidFill>
                            <a:srgbClr val="000000"/>
                          </a:solidFill>
                          <a:latin typeface="Arial"/>
                        </a:rPr>
                        <a:t>397</a:t>
                      </a:r>
                      <a:endParaRPr lang="ru-RU" sz="1500" dirty="0"/>
                    </a:p>
                  </a:txBody>
                  <a:tcPr marL="15429" marR="15429" marT="37028" marB="3702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4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C41BB44-5686-2FDD-2B9C-C1CB414CFF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kk-KZ" dirty="0">
                <a:solidFill>
                  <a:srgbClr val="0070C0"/>
                </a:solidFill>
              </a:rPr>
              <a:t>Какие параметрические методы сравнения выборок Вы знаеете</a:t>
            </a:r>
            <a:r>
              <a:rPr lang="ru-RU" dirty="0">
                <a:solidFill>
                  <a:srgbClr val="0070C0"/>
                </a:solidFill>
              </a:rPr>
              <a:t>?</a:t>
            </a:r>
            <a:endParaRPr lang="ru-KZ" dirty="0">
              <a:solidFill>
                <a:srgbClr val="0070C0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5BFF9C6-1583-0D83-A960-E1043DD880E1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609600" y="1219200"/>
            <a:ext cx="5388864" cy="5522168"/>
          </a:xfrm>
        </p:spPr>
        <p:txBody>
          <a:bodyPr>
            <a:normAutofit/>
          </a:bodyPr>
          <a:lstStyle/>
          <a:p>
            <a:r>
              <a:rPr lang="ru-RU" dirty="0">
                <a:solidFill>
                  <a:srgbClr val="0070C0"/>
                </a:solidFill>
              </a:rPr>
              <a:t>Кто ввел понятие корреляция?</a:t>
            </a:r>
          </a:p>
          <a:p>
            <a:endParaRPr lang="ru-RU" dirty="0">
              <a:solidFill>
                <a:srgbClr val="0070C0"/>
              </a:solidFill>
            </a:endParaRPr>
          </a:p>
          <a:p>
            <a:r>
              <a:rPr lang="ru-RU" dirty="0">
                <a:solidFill>
                  <a:srgbClr val="0070C0"/>
                </a:solidFill>
              </a:rPr>
              <a:t>В чем разница корреляционной связи и корреляционной зависимости? </a:t>
            </a:r>
          </a:p>
          <a:p>
            <a:endParaRPr lang="ru-RU" dirty="0">
              <a:solidFill>
                <a:srgbClr val="0070C0"/>
              </a:solidFill>
            </a:endParaRPr>
          </a:p>
          <a:p>
            <a:r>
              <a:rPr lang="ru-RU" dirty="0">
                <a:solidFill>
                  <a:srgbClr val="0070C0"/>
                </a:solidFill>
              </a:rPr>
              <a:t>Что сравнивает между собой метод </a:t>
            </a:r>
            <a:r>
              <a:rPr lang="ru-RU" dirty="0">
                <a:solidFill>
                  <a:srgbClr val="0070C0"/>
                </a:solidFill>
                <a:sym typeface="Symbol" panose="05050102010706020507" pitchFamily="18" charset="2"/>
              </a:rPr>
              <a:t></a:t>
            </a:r>
            <a:r>
              <a:rPr lang="ru-RU" baseline="30000" dirty="0">
                <a:solidFill>
                  <a:srgbClr val="0070C0"/>
                </a:solidFill>
                <a:sym typeface="Symbol" panose="05050102010706020507" pitchFamily="18" charset="2"/>
              </a:rPr>
              <a:t>2</a:t>
            </a:r>
            <a:r>
              <a:rPr lang="ru-RU" dirty="0">
                <a:solidFill>
                  <a:srgbClr val="0070C0"/>
                </a:solidFill>
                <a:sym typeface="Symbol" panose="05050102010706020507" pitchFamily="18" charset="2"/>
              </a:rPr>
              <a:t>- Пирсона?</a:t>
            </a:r>
          </a:p>
          <a:p>
            <a:endParaRPr lang="ru-RU" dirty="0">
              <a:solidFill>
                <a:srgbClr val="0070C0"/>
              </a:solidFill>
            </a:endParaRPr>
          </a:p>
          <a:p>
            <a:r>
              <a:rPr lang="ru-RU" dirty="0">
                <a:solidFill>
                  <a:srgbClr val="0070C0"/>
                </a:solidFill>
              </a:rPr>
              <a:t>Какие параметрические критерии Вы знаете? </a:t>
            </a:r>
          </a:p>
          <a:p>
            <a:endParaRPr lang="ru-RU" dirty="0">
              <a:solidFill>
                <a:srgbClr val="0070C0"/>
              </a:solidFill>
            </a:endParaRPr>
          </a:p>
          <a:p>
            <a:endParaRPr lang="ru-RU" dirty="0">
              <a:solidFill>
                <a:srgbClr val="0070C0"/>
              </a:solidFill>
            </a:endParaRPr>
          </a:p>
          <a:p>
            <a:endParaRPr lang="ru-RU" dirty="0">
              <a:solidFill>
                <a:srgbClr val="0070C0"/>
              </a:solidFill>
            </a:endParaRPr>
          </a:p>
          <a:p>
            <a:endParaRPr lang="ru-KZ" dirty="0">
              <a:solidFill>
                <a:srgbClr val="0070C0"/>
              </a:solidFill>
            </a:endParaRP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18C785A4-2263-FCA8-C6DA-EBE83E5C18C1}"/>
              </a:ext>
            </a:extLst>
          </p:cNvPr>
          <p:cNvSpPr>
            <a:spLocks noGrp="1"/>
          </p:cNvSpPr>
          <p:nvPr>
            <p:ph sz="quarter" idx="2"/>
          </p:nvPr>
        </p:nvSpPr>
        <p:spPr/>
        <p:txBody>
          <a:bodyPr>
            <a:normAutofit/>
          </a:bodyPr>
          <a:lstStyle/>
          <a:p>
            <a:r>
              <a:rPr lang="ru-RU" dirty="0">
                <a:solidFill>
                  <a:srgbClr val="0070C0"/>
                </a:solidFill>
              </a:rPr>
              <a:t>В чем ограничение параметрических методов сравнения выборок?</a:t>
            </a:r>
          </a:p>
          <a:p>
            <a:endParaRPr lang="ru-RU" dirty="0">
              <a:solidFill>
                <a:srgbClr val="0070C0"/>
              </a:solidFill>
            </a:endParaRPr>
          </a:p>
          <a:p>
            <a:r>
              <a:rPr lang="ru-RU" dirty="0">
                <a:solidFill>
                  <a:srgbClr val="0070C0"/>
                </a:solidFill>
              </a:rPr>
              <a:t>Что сравнивают при применении метода …?</a:t>
            </a:r>
          </a:p>
          <a:p>
            <a:endParaRPr lang="ru-RU" dirty="0">
              <a:solidFill>
                <a:srgbClr val="0070C0"/>
              </a:solidFill>
            </a:endParaRPr>
          </a:p>
          <a:p>
            <a:r>
              <a:rPr lang="ru-RU" dirty="0">
                <a:solidFill>
                  <a:srgbClr val="0070C0"/>
                </a:solidFill>
              </a:rPr>
              <a:t>Что сравнивают при применении метода Фишера?</a:t>
            </a:r>
          </a:p>
          <a:p>
            <a:endParaRPr lang="ru-KZ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055369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52400"/>
            <a:ext cx="10972800" cy="1188368"/>
          </a:xfrm>
        </p:spPr>
        <p:txBody>
          <a:bodyPr>
            <a:normAutofit fontScale="90000"/>
          </a:bodyPr>
          <a:lstStyle/>
          <a:p>
            <a:r>
              <a:rPr lang="ru-RU" dirty="0"/>
              <a:t>Пример: Получены два замера на одной выборке (до и после эксперимента). Определить при </a:t>
            </a:r>
            <a:r>
              <a:rPr lang="el-GR" dirty="0"/>
              <a:t>α</a:t>
            </a:r>
            <a:r>
              <a:rPr lang="ru-RU" dirty="0"/>
              <a:t> = 0,05 успешен ли был эксперимент?</a:t>
            </a: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1761738817"/>
              </p:ext>
            </p:extLst>
          </p:nvPr>
        </p:nvGraphicFramePr>
        <p:xfrm>
          <a:off x="2095472" y="1240750"/>
          <a:ext cx="8586792" cy="4693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0436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244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9121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7334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7334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7334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073349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073349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703328">
                <a:tc>
                  <a:txBody>
                    <a:bodyPr/>
                    <a:lstStyle/>
                    <a:p>
                      <a:r>
                        <a:rPr lang="ru-RU" sz="1400" dirty="0"/>
                        <a:t>№ </a:t>
                      </a:r>
                      <a:r>
                        <a:rPr lang="ru-RU" sz="1400" dirty="0" err="1"/>
                        <a:t>испыт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Условие</a:t>
                      </a:r>
                      <a:r>
                        <a:rPr lang="ru-RU" sz="1400" baseline="0" dirty="0"/>
                        <a:t> 1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Условие</a:t>
                      </a:r>
                      <a:r>
                        <a:rPr lang="ru-RU" sz="1400" baseline="0" dirty="0"/>
                        <a:t> 2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Сдвиг</a:t>
                      </a:r>
                    </a:p>
                    <a:p>
                      <a:r>
                        <a:rPr lang="en-US" sz="1400" dirty="0"/>
                        <a:t>D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1400" dirty="0"/>
                        <a:t>Модуль</a:t>
                      </a:r>
                      <a:r>
                        <a:rPr lang="kk-KZ" sz="1400" baseline="0" dirty="0"/>
                        <a:t> разности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1400" dirty="0"/>
                        <a:t>Ранг модуля разности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1400" dirty="0"/>
                        <a:t>Ранги с -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1400" dirty="0"/>
                        <a:t>Ранги с +</a:t>
                      </a:r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99275">
                <a:tc>
                  <a:txBody>
                    <a:bodyPr/>
                    <a:lstStyle/>
                    <a:p>
                      <a:r>
                        <a:rPr lang="kk-KZ" sz="1400" dirty="0"/>
                        <a:t>1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1400" dirty="0"/>
                        <a:t>6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1400" dirty="0"/>
                        <a:t>14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99275">
                <a:tc>
                  <a:txBody>
                    <a:bodyPr/>
                    <a:lstStyle/>
                    <a:p>
                      <a:r>
                        <a:rPr lang="ru-RU" sz="1400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99275">
                <a:tc>
                  <a:txBody>
                    <a:bodyPr/>
                    <a:lstStyle/>
                    <a:p>
                      <a:r>
                        <a:rPr lang="ru-RU" sz="1400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99275">
                <a:tc>
                  <a:txBody>
                    <a:bodyPr/>
                    <a:lstStyle/>
                    <a:p>
                      <a:r>
                        <a:rPr lang="ru-RU" sz="1400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99275">
                <a:tc>
                  <a:txBody>
                    <a:bodyPr/>
                    <a:lstStyle/>
                    <a:p>
                      <a:r>
                        <a:rPr lang="ru-RU" sz="1400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14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99275">
                <a:tc>
                  <a:txBody>
                    <a:bodyPr/>
                    <a:lstStyle/>
                    <a:p>
                      <a:r>
                        <a:rPr lang="ru-RU" sz="1400" dirty="0"/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99275">
                <a:tc>
                  <a:txBody>
                    <a:bodyPr/>
                    <a:lstStyle/>
                    <a:p>
                      <a:r>
                        <a:rPr lang="ru-RU" sz="1400" dirty="0"/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99275">
                <a:tc>
                  <a:txBody>
                    <a:bodyPr/>
                    <a:lstStyle/>
                    <a:p>
                      <a:r>
                        <a:rPr lang="ru-RU" sz="1400" dirty="0"/>
                        <a:t>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13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99275">
                <a:tc>
                  <a:txBody>
                    <a:bodyPr/>
                    <a:lstStyle/>
                    <a:p>
                      <a:r>
                        <a:rPr lang="ru-RU" sz="1400" dirty="0"/>
                        <a:t>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99275">
                <a:tc>
                  <a:txBody>
                    <a:bodyPr/>
                    <a:lstStyle/>
                    <a:p>
                      <a:r>
                        <a:rPr lang="ru-RU" sz="1400" dirty="0"/>
                        <a:t>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99275">
                <a:tc>
                  <a:txBody>
                    <a:bodyPr/>
                    <a:lstStyle/>
                    <a:p>
                      <a:r>
                        <a:rPr lang="ru-RU" sz="1400" dirty="0"/>
                        <a:t>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15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99275">
                <a:tc>
                  <a:txBody>
                    <a:bodyPr/>
                    <a:lstStyle/>
                    <a:p>
                      <a:r>
                        <a:rPr lang="ru-RU" sz="1400" dirty="0"/>
                        <a:t>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16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99275"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R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</a:tbl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2381224" y="5934670"/>
            <a:ext cx="771530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dirty="0">
                <a:sym typeface="Symbol"/>
              </a:rPr>
              <a:t>Т</a:t>
            </a:r>
            <a:r>
              <a:rPr lang="kk-KZ" baseline="-25000" dirty="0">
                <a:sym typeface="Symbol"/>
              </a:rPr>
              <a:t>эмп</a:t>
            </a:r>
            <a:r>
              <a:rPr lang="kk-KZ" dirty="0">
                <a:sym typeface="Symbol"/>
              </a:rPr>
              <a:t> =              	Т</a:t>
            </a:r>
            <a:r>
              <a:rPr lang="kk-KZ" baseline="-25000" dirty="0">
                <a:sym typeface="Symbol"/>
              </a:rPr>
              <a:t>кр </a:t>
            </a:r>
            <a:r>
              <a:rPr lang="ru-RU" dirty="0">
                <a:sym typeface="Symbol"/>
              </a:rPr>
              <a:t>=  </a:t>
            </a:r>
          </a:p>
          <a:p>
            <a:pPr marL="0" lvl="1"/>
            <a:r>
              <a:rPr lang="kk-KZ" dirty="0">
                <a:sym typeface="Symbol"/>
              </a:rPr>
              <a:t>Если  Т</a:t>
            </a:r>
            <a:r>
              <a:rPr lang="kk-KZ" baseline="-25000" dirty="0">
                <a:sym typeface="Symbol"/>
              </a:rPr>
              <a:t>эмп</a:t>
            </a:r>
            <a:r>
              <a:rPr lang="kk-KZ" dirty="0">
                <a:sym typeface="Symbol"/>
              </a:rPr>
              <a:t>  Т</a:t>
            </a:r>
            <a:r>
              <a:rPr lang="kk-KZ" baseline="-25000" dirty="0">
                <a:sym typeface="Symbol"/>
              </a:rPr>
              <a:t>кр</a:t>
            </a:r>
            <a:r>
              <a:rPr lang="ru-RU" dirty="0">
                <a:sym typeface="Symbol"/>
              </a:rPr>
              <a:t>, то Н0 – гипотезу отклоняют; если </a:t>
            </a:r>
            <a:r>
              <a:rPr lang="kk-KZ" dirty="0">
                <a:sym typeface="Symbol"/>
              </a:rPr>
              <a:t>Т</a:t>
            </a:r>
            <a:r>
              <a:rPr lang="kk-KZ" baseline="-25000" dirty="0">
                <a:sym typeface="Symbol"/>
              </a:rPr>
              <a:t>эмп</a:t>
            </a:r>
            <a:r>
              <a:rPr lang="kk-KZ" dirty="0">
                <a:sym typeface="Symbol"/>
              </a:rPr>
              <a:t> </a:t>
            </a:r>
            <a:r>
              <a:rPr lang="en-US" dirty="0">
                <a:sym typeface="Symbol"/>
              </a:rPr>
              <a:t>&gt;</a:t>
            </a:r>
            <a:r>
              <a:rPr lang="kk-KZ" dirty="0">
                <a:sym typeface="Symbol"/>
              </a:rPr>
              <a:t> Т</a:t>
            </a:r>
            <a:r>
              <a:rPr lang="kk-KZ" baseline="-25000" dirty="0">
                <a:sym typeface="Symbol"/>
              </a:rPr>
              <a:t>кр</a:t>
            </a:r>
            <a:r>
              <a:rPr lang="ru-RU" dirty="0">
                <a:sym typeface="Symbol"/>
              </a:rPr>
              <a:t>, то </a:t>
            </a:r>
            <a:r>
              <a:rPr lang="en-US" dirty="0">
                <a:sym typeface="Symbol"/>
              </a:rPr>
              <a:t>H0 </a:t>
            </a:r>
            <a:r>
              <a:rPr lang="kk-KZ" dirty="0">
                <a:sym typeface="Symbol"/>
              </a:rPr>
              <a:t>принимают</a:t>
            </a:r>
            <a:r>
              <a:rPr lang="ru-RU" dirty="0">
                <a:sym typeface="Symbol"/>
              </a:rPr>
              <a:t>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24000" y="428604"/>
            <a:ext cx="8686800" cy="1785926"/>
          </a:xfrm>
        </p:spPr>
        <p:txBody>
          <a:bodyPr>
            <a:normAutofit fontScale="90000"/>
          </a:bodyPr>
          <a:lstStyle/>
          <a:p>
            <a:r>
              <a:rPr lang="ru-RU" sz="2200" dirty="0"/>
              <a:t>Задача. Результаты двукратного выполнения проекта  студентами (</a:t>
            </a:r>
            <a:r>
              <a:rPr lang="ru-RU" sz="2200" dirty="0" err="1"/>
              <a:t>табл</a:t>
            </a:r>
            <a:r>
              <a:rPr lang="ru-RU" sz="2200" dirty="0"/>
              <a:t>)</a:t>
            </a:r>
            <a:br>
              <a:rPr lang="ru-RU" sz="2200" dirty="0"/>
            </a:br>
            <a:r>
              <a:rPr lang="ru-RU" sz="2200" dirty="0"/>
              <a:t>После выполнения первого проекта студентам были объявлены результаты(баллы из 20 максимальных). Также им было объявлено, что после выполнения второго проекта - лучшие проекты будут направлены в известные фирмы, а самих студентов примут представители этих фирм, занимающиеся набором персонала. Повлияло ли такая мотивация на качество выполнения проектов студентами</a:t>
            </a: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sz="quarter" idx="1"/>
          </p:nvPr>
        </p:nvGraphicFramePr>
        <p:xfrm>
          <a:off x="1523996" y="2428868"/>
          <a:ext cx="9144005" cy="2468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0338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0338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0338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0338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0338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0338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0338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703385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703385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703385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703385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703385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703385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ru-RU" dirty="0"/>
                        <a:t>№</a:t>
                      </a:r>
                    </a:p>
                    <a:p>
                      <a:r>
                        <a:rPr lang="ru-RU" dirty="0" err="1"/>
                        <a:t>респ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12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/>
                        <a:t>Рез</a:t>
                      </a:r>
                      <a:r>
                        <a:rPr lang="ru-RU" baseline="0" dirty="0"/>
                        <a:t> 1 проекта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13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18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15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14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16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17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13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14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12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/>
                        <a:t>Рез 2 проекта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14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18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16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16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13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16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16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17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18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2524101" y="5143512"/>
            <a:ext cx="23360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dirty="0"/>
              <a:t>Критерий Вилкоксона</a:t>
            </a:r>
            <a:endParaRPr lang="ru-RU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sz="quarter" idx="1"/>
          </p:nvPr>
        </p:nvGraphicFramePr>
        <p:xfrm>
          <a:off x="1666842" y="71415"/>
          <a:ext cx="8586792" cy="680138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7126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4074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1384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4617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0439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53507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175286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571504">
                <a:tc>
                  <a:txBody>
                    <a:bodyPr/>
                    <a:lstStyle/>
                    <a:p>
                      <a:r>
                        <a:rPr lang="ru-RU" sz="1400" dirty="0"/>
                        <a:t>№ </a:t>
                      </a:r>
                      <a:r>
                        <a:rPr lang="ru-RU" sz="1400" dirty="0" err="1"/>
                        <a:t>испыт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Ошибки до корр.упражнений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Ошибки после корр.упражнение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Сдвиг</a:t>
                      </a:r>
                    </a:p>
                    <a:p>
                      <a:r>
                        <a:rPr lang="en-US" sz="1400" dirty="0"/>
                        <a:t>D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1400" dirty="0"/>
                        <a:t>Модуль</a:t>
                      </a:r>
                      <a:r>
                        <a:rPr lang="kk-KZ" sz="1400" baseline="0" dirty="0"/>
                        <a:t> разности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1400" dirty="0"/>
                        <a:t>Ранг модуля разности</a:t>
                      </a:r>
                      <a:endParaRPr lang="ru-RU" sz="1400" dirty="0"/>
                    </a:p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+/-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1271">
                <a:tc>
                  <a:txBody>
                    <a:bodyPr/>
                    <a:lstStyle/>
                    <a:p>
                      <a:r>
                        <a:rPr lang="kk-KZ" sz="1400" dirty="0"/>
                        <a:t>1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1400" dirty="0"/>
                        <a:t>24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1400" dirty="0"/>
                        <a:t>22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11271">
                <a:tc>
                  <a:txBody>
                    <a:bodyPr/>
                    <a:lstStyle/>
                    <a:p>
                      <a:r>
                        <a:rPr lang="kk-KZ" sz="1400" dirty="0"/>
                        <a:t>2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1400" dirty="0"/>
                        <a:t>12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1400" dirty="0"/>
                        <a:t>23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11271">
                <a:tc>
                  <a:txBody>
                    <a:bodyPr/>
                    <a:lstStyle/>
                    <a:p>
                      <a:r>
                        <a:rPr lang="kk-KZ" sz="1400" dirty="0"/>
                        <a:t>3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1400" dirty="0"/>
                        <a:t>42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1400" dirty="0"/>
                        <a:t>41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11271">
                <a:tc>
                  <a:txBody>
                    <a:bodyPr/>
                    <a:lstStyle/>
                    <a:p>
                      <a:r>
                        <a:rPr lang="kk-KZ" sz="1400" dirty="0"/>
                        <a:t>4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1400" dirty="0"/>
                        <a:t>30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1400" dirty="0"/>
                        <a:t>31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11271">
                <a:tc>
                  <a:txBody>
                    <a:bodyPr/>
                    <a:lstStyle/>
                    <a:p>
                      <a:r>
                        <a:rPr lang="kk-KZ" sz="1400" dirty="0"/>
                        <a:t>5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1400" dirty="0"/>
                        <a:t>40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1400" dirty="0"/>
                        <a:t>32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11271">
                <a:tc>
                  <a:txBody>
                    <a:bodyPr/>
                    <a:lstStyle/>
                    <a:p>
                      <a:r>
                        <a:rPr lang="kk-KZ" sz="1400" dirty="0"/>
                        <a:t>6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1400" dirty="0"/>
                        <a:t>55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1400" dirty="0"/>
                        <a:t>44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11271">
                <a:tc>
                  <a:txBody>
                    <a:bodyPr/>
                    <a:lstStyle/>
                    <a:p>
                      <a:r>
                        <a:rPr lang="kk-KZ" sz="1400" dirty="0"/>
                        <a:t>7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1400" dirty="0"/>
                        <a:t>50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1400" dirty="0"/>
                        <a:t>50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11271">
                <a:tc>
                  <a:txBody>
                    <a:bodyPr/>
                    <a:lstStyle/>
                    <a:p>
                      <a:r>
                        <a:rPr lang="kk-KZ" sz="1400" dirty="0"/>
                        <a:t>8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1400" dirty="0"/>
                        <a:t>52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1400" dirty="0"/>
                        <a:t>32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11271">
                <a:tc>
                  <a:txBody>
                    <a:bodyPr/>
                    <a:lstStyle/>
                    <a:p>
                      <a:r>
                        <a:rPr lang="kk-KZ" sz="1400" dirty="0"/>
                        <a:t>9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1400" dirty="0"/>
                        <a:t>50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1400" dirty="0"/>
                        <a:t>32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11271">
                <a:tc>
                  <a:txBody>
                    <a:bodyPr/>
                    <a:lstStyle/>
                    <a:p>
                      <a:r>
                        <a:rPr lang="kk-KZ" sz="1400" dirty="0"/>
                        <a:t>10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1400" dirty="0"/>
                        <a:t>22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1400" dirty="0"/>
                        <a:t>21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11271">
                <a:tc>
                  <a:txBody>
                    <a:bodyPr/>
                    <a:lstStyle/>
                    <a:p>
                      <a:r>
                        <a:rPr lang="kk-KZ" sz="1400" dirty="0"/>
                        <a:t>11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1400" dirty="0"/>
                        <a:t>33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1400" dirty="0"/>
                        <a:t>34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11271">
                <a:tc>
                  <a:txBody>
                    <a:bodyPr/>
                    <a:lstStyle/>
                    <a:p>
                      <a:r>
                        <a:rPr lang="kk-KZ" sz="1400" dirty="0"/>
                        <a:t>12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1400" dirty="0"/>
                        <a:t>78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1400" dirty="0"/>
                        <a:t>56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11271">
                <a:tc>
                  <a:txBody>
                    <a:bodyPr/>
                    <a:lstStyle/>
                    <a:p>
                      <a:r>
                        <a:rPr lang="kk-KZ" sz="1400" dirty="0"/>
                        <a:t>13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1400" dirty="0"/>
                        <a:t>79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1400" dirty="0"/>
                        <a:t>78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330756">
                <a:tc>
                  <a:txBody>
                    <a:bodyPr/>
                    <a:lstStyle/>
                    <a:p>
                      <a:r>
                        <a:rPr lang="kk-KZ" sz="1400" dirty="0"/>
                        <a:t>14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1400" dirty="0"/>
                        <a:t>25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1400" dirty="0"/>
                        <a:t>23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311271">
                <a:tc>
                  <a:txBody>
                    <a:bodyPr/>
                    <a:lstStyle/>
                    <a:p>
                      <a:r>
                        <a:rPr lang="kk-KZ" sz="1400" dirty="0"/>
                        <a:t>15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1400" dirty="0"/>
                        <a:t>28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1400" dirty="0"/>
                        <a:t>22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311271">
                <a:tc>
                  <a:txBody>
                    <a:bodyPr/>
                    <a:lstStyle/>
                    <a:p>
                      <a:r>
                        <a:rPr lang="kk-KZ" sz="1400" dirty="0"/>
                        <a:t>16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1400" dirty="0"/>
                        <a:t>16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1400" dirty="0"/>
                        <a:t>12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325869">
                <a:tc>
                  <a:txBody>
                    <a:bodyPr/>
                    <a:lstStyle/>
                    <a:p>
                      <a:r>
                        <a:rPr lang="kk-KZ" sz="1400" dirty="0"/>
                        <a:t>17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1400" dirty="0"/>
                        <a:t>17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1400" dirty="0"/>
                        <a:t>16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311271">
                <a:tc>
                  <a:txBody>
                    <a:bodyPr/>
                    <a:lstStyle/>
                    <a:p>
                      <a:r>
                        <a:rPr lang="kk-KZ" sz="1400" dirty="0"/>
                        <a:t>18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1400" dirty="0"/>
                        <a:t>12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1400" dirty="0"/>
                        <a:t>18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432908">
                <a:tc>
                  <a:txBody>
                    <a:bodyPr/>
                    <a:lstStyle/>
                    <a:p>
                      <a:r>
                        <a:rPr lang="kk-KZ" sz="1400" dirty="0"/>
                        <a:t>19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1400" dirty="0"/>
                        <a:t>25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1400" dirty="0"/>
                        <a:t>25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193165EF-B98F-F015-9E77-CF21716CE76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25600" y="3140968"/>
            <a:ext cx="9222928" cy="1735832"/>
          </a:xfrm>
        </p:spPr>
        <p:txBody>
          <a:bodyPr>
            <a:normAutofit/>
          </a:bodyPr>
          <a:lstStyle/>
          <a:p>
            <a:r>
              <a:rPr lang="ru-RU" dirty="0"/>
              <a:t>Семинар </a:t>
            </a:r>
            <a:br>
              <a:rPr lang="ru-RU" dirty="0"/>
            </a:br>
            <a:r>
              <a:rPr lang="ru-RU" dirty="0"/>
              <a:t>Непараметрические методы сравнения выборок Критерии U-Манна-Уитни, Т-</a:t>
            </a:r>
            <a:r>
              <a:rPr lang="ru-RU" dirty="0" err="1"/>
              <a:t>Вилкоксона</a:t>
            </a:r>
            <a:endParaRPr lang="en-US" dirty="0"/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988A36B2-F5F4-244F-7A7F-6BC671F9846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625600" y="5124450"/>
            <a:ext cx="9144000" cy="5334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803061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ПО </a:t>
            </a:r>
            <a:r>
              <a:rPr lang="ru-RU" i="1" dirty="0"/>
              <a:t>И.Н. Дубиной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ru-RU" dirty="0"/>
              <a:t>Уровень значимости (</a:t>
            </a:r>
            <a:r>
              <a:rPr lang="ru-RU" dirty="0" err="1"/>
              <a:t>level</a:t>
            </a:r>
            <a:r>
              <a:rPr lang="ru-RU" dirty="0"/>
              <a:t> </a:t>
            </a:r>
            <a:r>
              <a:rPr lang="ru-RU" dirty="0" err="1"/>
              <a:t>of</a:t>
            </a:r>
            <a:r>
              <a:rPr lang="ru-RU" dirty="0"/>
              <a:t> </a:t>
            </a:r>
            <a:r>
              <a:rPr lang="ru-RU" dirty="0" err="1"/>
              <a:t>significance</a:t>
            </a:r>
            <a:r>
              <a:rPr lang="ru-RU" dirty="0"/>
              <a:t>) (уровень достоверности, уровень надежности, доверительный уровень, вероятностный порог) - это пороговая (критическая) вероятность ошибки, заключающейся в отклонении (не принятии) нулевой гипотезы, когда она верна. Другими словами, это допустимая (с точки зрения исследователя) вероятность совершения статистической ошибки первого рода – ошибки того, что различия сочтены существенными, а они на самом деле случайны </a:t>
            </a:r>
          </a:p>
          <a:p>
            <a:r>
              <a:rPr lang="ru-RU" dirty="0"/>
              <a:t>• Обычно используют уровни значимости (обозначаемые </a:t>
            </a:r>
            <a:r>
              <a:rPr lang="ru-RU" dirty="0" err="1"/>
              <a:t>α</a:t>
            </a:r>
            <a:r>
              <a:rPr lang="ru-RU" dirty="0"/>
              <a:t>), равные 0,05, 0,01 и 0,001 </a:t>
            </a:r>
          </a:p>
          <a:p>
            <a:r>
              <a:rPr lang="ru-RU" dirty="0"/>
              <a:t>• Например, уровень значимости, равный 0,05, означает, что допускается не более чем 5%-ая вероятность ошибки. Т.е. нулевую гипотезу можно отвергнуть в пользу альтернативной гипотезы, если по результатам статистического теста вероятность ошибки, т.е. вероятность случайного возникновения обнаруженного различия (</a:t>
            </a:r>
            <a:r>
              <a:rPr lang="ru-RU" dirty="0" err="1"/>
              <a:t>pуровень</a:t>
            </a:r>
            <a:r>
              <a:rPr lang="ru-RU" dirty="0"/>
              <a:t>) не превышает 5 из 100, т.е. имеется лишь 5 шансов из 100 ошибиться. Если же этот уровень значимости не достигается (вероятность ошибки выше 5%), считают, что разница вполне может быть случайной и поэтому нельзя отклонить нулевую гипотезу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81200" y="152400"/>
            <a:ext cx="8229600" cy="633394"/>
          </a:xfrm>
        </p:spPr>
        <p:txBody>
          <a:bodyPr/>
          <a:lstStyle/>
          <a:p>
            <a:r>
              <a:rPr lang="ru-RU" dirty="0"/>
              <a:t>Значимость – 0,05       0,01</a:t>
            </a:r>
          </a:p>
        </p:txBody>
      </p:sp>
      <p:pic>
        <p:nvPicPr>
          <p:cNvPr id="25602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524000" y="714356"/>
            <a:ext cx="7055130" cy="35567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5604" name="Picture 4" descr="https://upload.wikimedia.org/wikipedia/commons/thumb/3/37/Standard_deviation_diagram_%28decimal_comma%29.svg/325px-Standard_deviation_diagram_%28decimal_comma%29.svg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809721" y="3857628"/>
            <a:ext cx="3703379" cy="1857388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5595934" y="4357695"/>
            <a:ext cx="4572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/>
              <a:t>График плотности вероятности нормального распределения и процент попадания случайной величины на отрезки, равные среднеквадратическому отклонению</a:t>
            </a:r>
            <a:endParaRPr lang="en-US" sz="12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738282" y="5657672"/>
            <a:ext cx="878684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Для нормального распределения значения, отличающиеся от среднего на число, меньшее чем одно стандартное отклонение, составляют 68,27 % популяции. В то же время значения, отличающиеся от среднего на два стандартных отклонения, составляют 95,45 %, а на три стандартных отклонения — 99,73 %.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8024826" y="2285993"/>
            <a:ext cx="2643174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Правило трёх сигм</a:t>
            </a:r>
            <a:r>
              <a:rPr lang="ru-RU" dirty="0"/>
              <a:t> (</a:t>
            </a:r>
            <a:r>
              <a:rPr lang="en-US" dirty="0"/>
              <a:t>3</a:t>
            </a:r>
            <a:r>
              <a:rPr lang="en-US" dirty="0">
                <a:sym typeface="Symbol"/>
              </a:rPr>
              <a:t></a:t>
            </a:r>
            <a:r>
              <a:rPr lang="ru-RU" dirty="0"/>
              <a:t>) гласит: вероятность того, что любая случайная величина отклонится от своего среднего значения менее чем на </a:t>
            </a:r>
            <a:r>
              <a:rPr lang="en-US" dirty="0"/>
              <a:t> 3</a:t>
            </a:r>
            <a:r>
              <a:rPr lang="en-US" dirty="0">
                <a:sym typeface="Symbol"/>
              </a:rPr>
              <a:t></a:t>
            </a:r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24128" y="185970"/>
            <a:ext cx="9720072" cy="779945"/>
          </a:xfrm>
        </p:spPr>
        <p:txBody>
          <a:bodyPr/>
          <a:lstStyle/>
          <a:p>
            <a:r>
              <a:rPr lang="kk-KZ" dirty="0"/>
              <a:t>Методы сравнения</a:t>
            </a: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sz="quarter" idx="1"/>
          </p:nvPr>
        </p:nvGraphicFramePr>
        <p:xfrm>
          <a:off x="1024128" y="965915"/>
          <a:ext cx="10953224" cy="581319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635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94750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40387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73830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996297">
                <a:tc>
                  <a:txBody>
                    <a:bodyPr/>
                    <a:lstStyle/>
                    <a:p>
                      <a:r>
                        <a:rPr lang="kk-KZ" sz="2400" dirty="0"/>
                        <a:t>Типы шкал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2400" dirty="0"/>
                        <a:t>Х</a:t>
                      </a:r>
                      <a:r>
                        <a:rPr lang="ru-RU" sz="2400" dirty="0"/>
                        <a:t>,</a:t>
                      </a:r>
                      <a:r>
                        <a:rPr lang="en-US" sz="2400" dirty="0"/>
                        <a:t>Y</a:t>
                      </a:r>
                      <a:r>
                        <a:rPr lang="en-US" sz="2400" baseline="0" dirty="0"/>
                        <a:t> – </a:t>
                      </a:r>
                      <a:r>
                        <a:rPr lang="kk-KZ" sz="2400" baseline="0" dirty="0"/>
                        <a:t>количественные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2400" dirty="0"/>
                        <a:t>Х</a:t>
                      </a:r>
                      <a:r>
                        <a:rPr lang="ru-RU" sz="2400" dirty="0"/>
                        <a:t>,</a:t>
                      </a:r>
                      <a:r>
                        <a:rPr lang="ru-RU" sz="2400" baseline="0" dirty="0"/>
                        <a:t> </a:t>
                      </a:r>
                      <a:r>
                        <a:rPr lang="en-US" sz="2400" baseline="0" dirty="0"/>
                        <a:t>Y </a:t>
                      </a:r>
                      <a:r>
                        <a:rPr lang="kk-KZ" sz="2400" baseline="0" dirty="0"/>
                        <a:t>качественные </a:t>
                      </a:r>
                      <a:r>
                        <a:rPr lang="ru-RU" sz="2400" baseline="0" dirty="0"/>
                        <a:t>(номинативные)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/>
                        <a:t>Х – качественный, </a:t>
                      </a:r>
                      <a:r>
                        <a:rPr lang="en-US" sz="2400" dirty="0"/>
                        <a:t>Y</a:t>
                      </a:r>
                      <a:r>
                        <a:rPr lang="en-US" sz="2400" baseline="0" dirty="0"/>
                        <a:t> </a:t>
                      </a:r>
                      <a:r>
                        <a:rPr lang="ru-RU" sz="2400" baseline="0" dirty="0"/>
                        <a:t>– количественный</a:t>
                      </a:r>
                      <a:endParaRPr lang="ru-RU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50265">
                <a:tc>
                  <a:txBody>
                    <a:bodyPr/>
                    <a:lstStyle/>
                    <a:p>
                      <a:r>
                        <a:rPr lang="kk-KZ" sz="2400" dirty="0"/>
                        <a:t>Задачи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2400" dirty="0"/>
                        <a:t>Корреляционный анализ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/>
                        <a:t>Анализ номинативных</a:t>
                      </a:r>
                      <a:r>
                        <a:rPr lang="ru-RU" sz="2400" baseline="0" dirty="0"/>
                        <a:t> данных: классификаций, сопряженности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/>
                        <a:t>Сравнение</a:t>
                      </a:r>
                      <a:r>
                        <a:rPr lang="ru-RU" sz="2400" baseline="0" dirty="0"/>
                        <a:t> выборок по уровню выраженности признака</a:t>
                      </a:r>
                      <a:endParaRPr lang="ru-RU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04234">
                <a:tc>
                  <a:txBody>
                    <a:bodyPr/>
                    <a:lstStyle/>
                    <a:p>
                      <a:r>
                        <a:rPr lang="kk-KZ" sz="2400" dirty="0"/>
                        <a:t>Методы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i="1" dirty="0">
                          <a:solidFill>
                            <a:srgbClr val="0070C0"/>
                          </a:solidFill>
                        </a:rPr>
                        <a:t>А) </a:t>
                      </a:r>
                      <a:r>
                        <a:rPr lang="en-US" sz="2400" i="1" dirty="0">
                          <a:solidFill>
                            <a:srgbClr val="0070C0"/>
                          </a:solidFill>
                        </a:rPr>
                        <a:t>r-</a:t>
                      </a:r>
                      <a:r>
                        <a:rPr lang="ru-RU" sz="2400" dirty="0">
                          <a:solidFill>
                            <a:srgbClr val="0070C0"/>
                          </a:solidFill>
                        </a:rPr>
                        <a:t>Пирсона,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>
                          <a:solidFill>
                            <a:srgbClr val="0070C0"/>
                          </a:solidFill>
                        </a:rPr>
                        <a:t>Б) </a:t>
                      </a:r>
                      <a:r>
                        <a:rPr lang="en-US" sz="2400" i="1" dirty="0">
                          <a:solidFill>
                            <a:srgbClr val="0070C0"/>
                          </a:solidFill>
                        </a:rPr>
                        <a:t>r-</a:t>
                      </a:r>
                      <a:r>
                        <a:rPr lang="ru-RU" sz="2400" dirty="0" err="1">
                          <a:solidFill>
                            <a:srgbClr val="0070C0"/>
                          </a:solidFill>
                        </a:rPr>
                        <a:t>Спирмана</a:t>
                      </a:r>
                      <a:r>
                        <a:rPr lang="ru-RU" sz="2400" dirty="0">
                          <a:solidFill>
                            <a:srgbClr val="0070C0"/>
                          </a:solidFill>
                        </a:rPr>
                        <a:t>,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>
                          <a:sym typeface="Symbol"/>
                        </a:rPr>
                        <a:t>-</a:t>
                      </a:r>
                      <a:r>
                        <a:rPr lang="ru-RU" sz="2400" dirty="0" err="1">
                          <a:sym typeface="Symbol"/>
                        </a:rPr>
                        <a:t>Кендала</a:t>
                      </a:r>
                      <a:r>
                        <a:rPr lang="ru-RU" sz="2400" dirty="0">
                          <a:sym typeface="Symbol"/>
                        </a:rPr>
                        <a:t> (для ранговых Х и </a:t>
                      </a:r>
                      <a:r>
                        <a:rPr lang="en-US" sz="2400" dirty="0">
                          <a:sym typeface="Symbol"/>
                        </a:rPr>
                        <a:t>Y</a:t>
                      </a:r>
                      <a:r>
                        <a:rPr lang="ru-RU" sz="2400" dirty="0">
                          <a:sym typeface="Symbol"/>
                        </a:rPr>
                        <a:t>)</a:t>
                      </a:r>
                      <a:endParaRPr lang="ru-RU" sz="2400" dirty="0"/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400" dirty="0"/>
                    </a:p>
                    <a:p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>
                          <a:solidFill>
                            <a:srgbClr val="0070C0"/>
                          </a:solidFill>
                        </a:rPr>
                        <a:t>Критерий </a:t>
                      </a:r>
                      <a:r>
                        <a:rPr lang="kk-KZ" sz="2400" i="1" dirty="0">
                          <a:solidFill>
                            <a:srgbClr val="0070C0"/>
                          </a:solidFill>
                          <a:sym typeface="Symbol"/>
                        </a:rPr>
                        <a:t></a:t>
                      </a:r>
                      <a:r>
                        <a:rPr lang="kk-KZ" sz="2400" i="1" baseline="30000" dirty="0">
                          <a:solidFill>
                            <a:srgbClr val="0070C0"/>
                          </a:solidFill>
                          <a:sym typeface="Symbol"/>
                        </a:rPr>
                        <a:t>2</a:t>
                      </a:r>
                      <a:r>
                        <a:rPr lang="en-US" sz="2400" i="1" dirty="0">
                          <a:solidFill>
                            <a:srgbClr val="0070C0"/>
                          </a:solidFill>
                        </a:rPr>
                        <a:t>-</a:t>
                      </a:r>
                      <a:r>
                        <a:rPr lang="kk-KZ" sz="2400" i="1" dirty="0">
                          <a:solidFill>
                            <a:srgbClr val="0070C0"/>
                          </a:solidFill>
                        </a:rPr>
                        <a:t>Пирсона</a:t>
                      </a:r>
                      <a:r>
                        <a:rPr lang="kk-KZ" sz="2400" i="1" baseline="0" dirty="0">
                          <a:solidFill>
                            <a:srgbClr val="0070C0"/>
                          </a:solidFill>
                        </a:rPr>
                        <a:t> </a:t>
                      </a:r>
                      <a:r>
                        <a:rPr lang="kk-KZ" sz="2400" i="1" baseline="0" dirty="0"/>
                        <a:t>(для классификаций и таблиц сопряженности) и др.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/>
                        <a:t>См. далее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289245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57977" y="252921"/>
            <a:ext cx="11400817" cy="1724909"/>
          </a:xfrm>
        </p:spPr>
        <p:txBody>
          <a:bodyPr>
            <a:normAutofit/>
          </a:bodyPr>
          <a:lstStyle/>
          <a:p>
            <a:r>
              <a:rPr lang="kk-KZ" dirty="0"/>
              <a:t>Методы сравнения </a:t>
            </a:r>
            <a:br>
              <a:rPr lang="kk-KZ" dirty="0"/>
            </a:br>
            <a:r>
              <a:rPr lang="ru-RU" dirty="0"/>
              <a:t>(Х – качественный, </a:t>
            </a:r>
            <a:r>
              <a:rPr lang="en-US" dirty="0"/>
              <a:t>Y </a:t>
            </a:r>
            <a:r>
              <a:rPr lang="ru-RU" dirty="0"/>
              <a:t>– количественный)</a:t>
            </a: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sz="quarter" idx="1"/>
          </p:nvPr>
        </p:nvGraphicFramePr>
        <p:xfrm>
          <a:off x="1024128" y="2465357"/>
          <a:ext cx="10668517" cy="413972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2988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2628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7808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7808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77808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77808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428045">
                <a:tc gridSpan="2">
                  <a:txBody>
                    <a:bodyPr/>
                    <a:lstStyle/>
                    <a:p>
                      <a:r>
                        <a:rPr lang="ru-RU" dirty="0"/>
                        <a:t>Количество выборок Х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ru-RU" dirty="0"/>
                        <a:t>Две выборки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ru-RU" dirty="0"/>
                        <a:t>Больше двух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8045">
                <a:tc gridSpan="2">
                  <a:txBody>
                    <a:bodyPr/>
                    <a:lstStyle/>
                    <a:p>
                      <a:r>
                        <a:rPr lang="ru-RU" dirty="0"/>
                        <a:t>Зависимость выборок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Независимые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Зависимые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Независимые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Зависимые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8045">
                <a:tc rowSpan="4">
                  <a:txBody>
                    <a:bodyPr/>
                    <a:lstStyle/>
                    <a:p>
                      <a:r>
                        <a:rPr lang="ru-RU" dirty="0"/>
                        <a:t>Признак </a:t>
                      </a:r>
                      <a:r>
                        <a:rPr lang="en-US" dirty="0"/>
                        <a:t>Y</a:t>
                      </a:r>
                      <a:endParaRPr lang="ru-RU" dirty="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r>
                        <a:rPr lang="ru-RU" dirty="0"/>
                        <a:t>метрический</a:t>
                      </a:r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r>
                        <a:rPr lang="kk-KZ" dirty="0"/>
                        <a:t>Параметрические</a:t>
                      </a:r>
                      <a:r>
                        <a:rPr lang="kk-KZ" baseline="0" dirty="0"/>
                        <a:t> методы сравнения</a:t>
                      </a:r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372089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rgbClr val="0070C0"/>
                          </a:solidFill>
                        </a:rPr>
                        <a:t>t-C</a:t>
                      </a:r>
                      <a:r>
                        <a:rPr lang="kk-KZ" dirty="0">
                          <a:solidFill>
                            <a:srgbClr val="0070C0"/>
                          </a:solidFill>
                        </a:rPr>
                        <a:t>тьюдента</a:t>
                      </a:r>
                      <a:r>
                        <a:rPr lang="kk-KZ" baseline="0" dirty="0">
                          <a:solidFill>
                            <a:srgbClr val="0070C0"/>
                          </a:solidFill>
                        </a:rPr>
                        <a:t> для независимых выборок</a:t>
                      </a:r>
                      <a:endParaRPr lang="ru-RU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>
                          <a:solidFill>
                            <a:srgbClr val="0070C0"/>
                          </a:solidFill>
                        </a:rPr>
                        <a:t>t-C</a:t>
                      </a:r>
                      <a:r>
                        <a:rPr lang="kk-KZ" dirty="0">
                          <a:solidFill>
                            <a:srgbClr val="0070C0"/>
                          </a:solidFill>
                        </a:rPr>
                        <a:t>тьюдента</a:t>
                      </a:r>
                      <a:r>
                        <a:rPr lang="kk-KZ" baseline="0" dirty="0">
                          <a:solidFill>
                            <a:srgbClr val="0070C0"/>
                          </a:solidFill>
                        </a:rPr>
                        <a:t> для зависимых выборок</a:t>
                      </a:r>
                      <a:endParaRPr lang="ru-RU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err="1"/>
                        <a:t>Дисп.анализ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err="1"/>
                        <a:t>Дисп.анализ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28045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r>
                        <a:rPr lang="kk-KZ" dirty="0"/>
                        <a:t>ранговый</a:t>
                      </a:r>
                      <a:endParaRPr lang="ru-RU" dirty="0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r>
                        <a:rPr lang="kk-KZ" dirty="0"/>
                        <a:t>Непараметрические методы сравнения</a:t>
                      </a:r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055453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rgbClr val="0070C0"/>
                          </a:solidFill>
                        </a:rPr>
                        <a:t>U-</a:t>
                      </a:r>
                      <a:r>
                        <a:rPr lang="kk-KZ" dirty="0">
                          <a:solidFill>
                            <a:srgbClr val="0070C0"/>
                          </a:solidFill>
                        </a:rPr>
                        <a:t>Манна-Уитни</a:t>
                      </a:r>
                      <a:r>
                        <a:rPr lang="ru-RU" dirty="0">
                          <a:solidFill>
                            <a:schemeClr val="tx1"/>
                          </a:solidFill>
                        </a:rPr>
                        <a:t>,</a:t>
                      </a:r>
                      <a:r>
                        <a:rPr lang="ru-RU" baseline="0" dirty="0">
                          <a:solidFill>
                            <a:schemeClr val="tx1"/>
                          </a:solidFill>
                        </a:rPr>
                        <a:t> критерий серий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>
                          <a:solidFill>
                            <a:srgbClr val="0070C0"/>
                          </a:solidFill>
                        </a:rPr>
                        <a:t>Т-Вилкоксона</a:t>
                      </a:r>
                      <a:r>
                        <a:rPr lang="kk-KZ" dirty="0">
                          <a:solidFill>
                            <a:schemeClr val="tx1"/>
                          </a:solidFill>
                        </a:rPr>
                        <a:t>, критерий знаков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err="1">
                          <a:solidFill>
                            <a:srgbClr val="0070C0"/>
                          </a:solidFill>
                        </a:rPr>
                        <a:t>Н-Краскала-Уоллеса</a:t>
                      </a:r>
                      <a:endParaRPr lang="ru-RU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i="1" dirty="0">
                          <a:solidFill>
                            <a:srgbClr val="0070C0"/>
                          </a:solidFill>
                          <a:sym typeface="Symbol"/>
                        </a:rPr>
                        <a:t></a:t>
                      </a:r>
                      <a:r>
                        <a:rPr lang="kk-KZ" i="1" baseline="30000" dirty="0">
                          <a:solidFill>
                            <a:srgbClr val="0070C0"/>
                          </a:solidFill>
                          <a:sym typeface="Symbol"/>
                        </a:rPr>
                        <a:t>2</a:t>
                      </a:r>
                      <a:r>
                        <a:rPr lang="en-US" i="1" dirty="0">
                          <a:solidFill>
                            <a:srgbClr val="0070C0"/>
                          </a:solidFill>
                        </a:rPr>
                        <a:t>-</a:t>
                      </a:r>
                      <a:r>
                        <a:rPr lang="ru-RU" i="1" dirty="0">
                          <a:solidFill>
                            <a:srgbClr val="0070C0"/>
                          </a:solidFill>
                        </a:rPr>
                        <a:t>Фридмана</a:t>
                      </a:r>
                      <a:endParaRPr lang="ru-RU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684266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Вопросы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kk-KZ" dirty="0"/>
              <a:t>Коэффициент ранговой корреляции Спирмана</a:t>
            </a:r>
          </a:p>
          <a:p>
            <a:r>
              <a:rPr lang="kk-KZ" dirty="0"/>
              <a:t>Условия применения непараметрических методов </a:t>
            </a:r>
            <a:endParaRPr lang="en-US" dirty="0"/>
          </a:p>
          <a:p>
            <a:r>
              <a:rPr lang="ru-RU" dirty="0"/>
              <a:t>Критерий </a:t>
            </a:r>
            <a:r>
              <a:rPr lang="en-US" dirty="0"/>
              <a:t>U-</a:t>
            </a:r>
            <a:r>
              <a:rPr lang="kk-KZ" dirty="0"/>
              <a:t>Манна-Уитни для независимых выборок</a:t>
            </a:r>
          </a:p>
          <a:p>
            <a:r>
              <a:rPr lang="kk-KZ" dirty="0"/>
              <a:t>Критерий Т-Вилкоксона для зависимых выборок</a:t>
            </a:r>
          </a:p>
          <a:p>
            <a:endParaRPr lang="kk-KZ" dirty="0"/>
          </a:p>
          <a:p>
            <a:endParaRPr lang="kk-KZ" dirty="0"/>
          </a:p>
          <a:p>
            <a:endParaRPr lang="kk-KZ" dirty="0"/>
          </a:p>
          <a:p>
            <a:r>
              <a:rPr lang="kk-KZ" dirty="0"/>
              <a:t>Критерий Н Краскала-Уоллеса – сравнение более 2-х независимых выборок</a:t>
            </a:r>
          </a:p>
          <a:p>
            <a:r>
              <a:rPr lang="kk-KZ" dirty="0"/>
              <a:t>Критерий  </a:t>
            </a:r>
            <a:r>
              <a:rPr lang="kk-KZ" dirty="0">
                <a:sym typeface="Symbol"/>
              </a:rPr>
              <a:t></a:t>
            </a:r>
            <a:r>
              <a:rPr lang="kk-KZ" baseline="30000" dirty="0">
                <a:sym typeface="Symbol"/>
              </a:rPr>
              <a:t>2</a:t>
            </a:r>
            <a:r>
              <a:rPr lang="kk-KZ" dirty="0">
                <a:sym typeface="Symbol"/>
              </a:rPr>
              <a:t> -</a:t>
            </a:r>
            <a:r>
              <a:rPr lang="kk-KZ" dirty="0"/>
              <a:t> Фридмана </a:t>
            </a:r>
            <a:r>
              <a:rPr lang="ru-RU" dirty="0"/>
              <a:t>(</a:t>
            </a:r>
            <a:r>
              <a:rPr lang="kk-KZ" dirty="0"/>
              <a:t>хи-квадрат Фридмана</a:t>
            </a:r>
            <a:r>
              <a:rPr lang="ru-RU" dirty="0"/>
              <a:t>) для 2 и более выборок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ru-RU" dirty="0"/>
              <a:t>Коэффициент ранговой корреляции </a:t>
            </a:r>
            <a:br>
              <a:rPr lang="en-US" dirty="0"/>
            </a:br>
            <a:r>
              <a:rPr lang="ru-RU" dirty="0" err="1"/>
              <a:t>Спирмана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Статистическую связь упорядоченных событий называют </a:t>
            </a:r>
            <a:r>
              <a:rPr lang="ru-RU" b="1" dirty="0">
                <a:solidFill>
                  <a:srgbClr val="00B050"/>
                </a:solidFill>
              </a:rPr>
              <a:t>ранговой корреляцией</a:t>
            </a:r>
          </a:p>
          <a:p>
            <a:endParaRPr lang="ru-RU" dirty="0"/>
          </a:p>
          <a:p>
            <a:r>
              <a:rPr lang="ru-RU" dirty="0"/>
              <a:t>Пусть совместно наблюдается две порядковые переменные Х, </a:t>
            </a:r>
            <a:r>
              <a:rPr lang="en-US" dirty="0"/>
              <a:t>Y</a:t>
            </a:r>
            <a:r>
              <a:rPr lang="ru-RU" dirty="0"/>
              <a:t>, каждая из которых независимо ранжируется. </a:t>
            </a:r>
          </a:p>
          <a:p>
            <a:endParaRPr lang="ru-RU" dirty="0"/>
          </a:p>
          <a:p>
            <a:r>
              <a:rPr lang="ru-RU" dirty="0"/>
              <a:t>Полное совпадение рангов обозначает максимальную прямую связь. Полное противоположность рангов – максимально тесную обратную связь.</a:t>
            </a:r>
          </a:p>
        </p:txBody>
      </p:sp>
    </p:spTree>
    <p:extLst>
      <p:ext uri="{BB962C8B-B14F-4D97-AF65-F5344CB8AC3E}">
        <p14:creationId xmlns:p14="http://schemas.microsoft.com/office/powerpoint/2010/main" val="22778333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10964672" cy="539528"/>
          </a:xfrm>
        </p:spPr>
        <p:txBody>
          <a:bodyPr>
            <a:normAutofit fontScale="90000"/>
          </a:bodyPr>
          <a:lstStyle/>
          <a:p>
            <a:r>
              <a:rPr lang="ru-RU" dirty="0"/>
              <a:t>Коэффициент ранговой корреляции </a:t>
            </a:r>
            <a:r>
              <a:rPr lang="ru-RU" dirty="0" err="1"/>
              <a:t>Спирмана</a:t>
            </a:r>
            <a:r>
              <a:rPr lang="ru-RU" dirty="0"/>
              <a:t> – определяет меру связи порядковых величин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609600" y="1412776"/>
            <a:ext cx="10972800" cy="4744184"/>
          </a:xfrm>
        </p:spPr>
        <p:txBody>
          <a:bodyPr>
            <a:normAutofit/>
          </a:bodyPr>
          <a:lstStyle/>
          <a:p>
            <a:endParaRPr lang="ru-RU" dirty="0"/>
          </a:p>
          <a:p>
            <a:pPr>
              <a:buNone/>
            </a:pPr>
            <a:r>
              <a:rPr lang="ru-RU" dirty="0">
                <a:sym typeface="Symbol"/>
              </a:rPr>
              <a:t>                             =  1 -6 </a:t>
            </a:r>
            <a:r>
              <a:rPr lang="en-US" dirty="0">
                <a:sym typeface="Symbol"/>
              </a:rPr>
              <a:t>d</a:t>
            </a:r>
            <a:r>
              <a:rPr lang="en-US" baseline="-25000" dirty="0">
                <a:sym typeface="Symbol"/>
              </a:rPr>
              <a:t>i</a:t>
            </a:r>
            <a:r>
              <a:rPr lang="en-US" baseline="30000" dirty="0">
                <a:sym typeface="Symbol"/>
              </a:rPr>
              <a:t>2</a:t>
            </a:r>
            <a:r>
              <a:rPr lang="en-US" dirty="0">
                <a:sym typeface="Symbol"/>
              </a:rPr>
              <a:t> / </a:t>
            </a:r>
            <a:r>
              <a:rPr lang="ru-RU" dirty="0">
                <a:sym typeface="Symbol"/>
              </a:rPr>
              <a:t>(</a:t>
            </a:r>
            <a:r>
              <a:rPr lang="en-US" dirty="0">
                <a:sym typeface="Symbol"/>
              </a:rPr>
              <a:t>n(n</a:t>
            </a:r>
            <a:r>
              <a:rPr lang="en-US" baseline="30000" dirty="0">
                <a:sym typeface="Symbol"/>
              </a:rPr>
              <a:t>2</a:t>
            </a:r>
            <a:r>
              <a:rPr lang="en-US" dirty="0">
                <a:sym typeface="Symbol"/>
              </a:rPr>
              <a:t>-1)</a:t>
            </a:r>
            <a:r>
              <a:rPr lang="ru-RU" dirty="0">
                <a:sym typeface="Symbol"/>
              </a:rPr>
              <a:t>)</a:t>
            </a:r>
            <a:endParaRPr lang="en-US" dirty="0">
              <a:sym typeface="Symbol"/>
            </a:endParaRPr>
          </a:p>
          <a:p>
            <a:pPr>
              <a:buNone/>
            </a:pPr>
            <a:endParaRPr lang="en-US" dirty="0">
              <a:sym typeface="Symbol"/>
            </a:endParaRPr>
          </a:p>
          <a:p>
            <a:pPr>
              <a:buNone/>
            </a:pPr>
            <a:r>
              <a:rPr lang="kk-KZ" dirty="0">
                <a:sym typeface="Symbol"/>
              </a:rPr>
              <a:t>Где </a:t>
            </a:r>
            <a:r>
              <a:rPr lang="en-US" dirty="0">
                <a:sym typeface="Symbol"/>
              </a:rPr>
              <a:t>n – </a:t>
            </a:r>
            <a:r>
              <a:rPr lang="kk-KZ" dirty="0">
                <a:sym typeface="Symbol"/>
              </a:rPr>
              <a:t>число сравниваемых пар двух переменных</a:t>
            </a:r>
            <a:r>
              <a:rPr lang="ru-RU" dirty="0">
                <a:sym typeface="Symbol"/>
              </a:rPr>
              <a:t>; </a:t>
            </a:r>
          </a:p>
          <a:p>
            <a:pPr>
              <a:buNone/>
            </a:pPr>
            <a:r>
              <a:rPr lang="en-US" dirty="0" err="1">
                <a:sym typeface="Symbol"/>
              </a:rPr>
              <a:t>d</a:t>
            </a:r>
            <a:r>
              <a:rPr lang="en-US" baseline="-25000" dirty="0" err="1">
                <a:sym typeface="Symbol"/>
              </a:rPr>
              <a:t>i</a:t>
            </a:r>
            <a:r>
              <a:rPr lang="en-US" dirty="0">
                <a:sym typeface="Symbol"/>
              </a:rPr>
              <a:t> - </a:t>
            </a:r>
            <a:r>
              <a:rPr lang="kk-KZ" dirty="0">
                <a:sym typeface="Symbol"/>
              </a:rPr>
              <a:t>разность ранговых переменных</a:t>
            </a:r>
            <a:r>
              <a:rPr lang="ru-RU" dirty="0">
                <a:sym typeface="Symbol"/>
              </a:rPr>
              <a:t>.</a:t>
            </a:r>
          </a:p>
          <a:p>
            <a:pPr>
              <a:buNone/>
            </a:pPr>
            <a:endParaRPr lang="ru-RU" dirty="0">
              <a:sym typeface="Symbol"/>
            </a:endParaRPr>
          </a:p>
          <a:p>
            <a:pPr>
              <a:buNone/>
            </a:pPr>
            <a:r>
              <a:rPr lang="ru-RU" dirty="0">
                <a:sym typeface="Symbol"/>
              </a:rPr>
              <a:t>Коэффициент корреляции </a:t>
            </a:r>
            <a:r>
              <a:rPr lang="ru-RU" dirty="0" err="1">
                <a:sym typeface="Symbol"/>
              </a:rPr>
              <a:t>Спирмана</a:t>
            </a:r>
            <a:r>
              <a:rPr lang="ru-RU" dirty="0">
                <a:sym typeface="Symbol"/>
              </a:rPr>
              <a:t> прямой аналог коэффициента Пирсона, вычисленный по рангам.</a:t>
            </a:r>
          </a:p>
          <a:p>
            <a:pPr>
              <a:buNone/>
            </a:pPr>
            <a:endParaRPr lang="ru-RU" dirty="0">
              <a:sym typeface="Symbol"/>
            </a:endParaRPr>
          </a:p>
          <a:p>
            <a:pPr>
              <a:buNone/>
            </a:pPr>
            <a:r>
              <a:rPr lang="ru-RU" dirty="0">
                <a:sym typeface="Symbol"/>
              </a:rPr>
              <a:t>При расчете нужно соблюдение условий: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0345907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>
                <a:sym typeface="Symbol"/>
              </a:rPr>
              <a:t>При расчете нужно соблюдение условий:</a:t>
            </a:r>
            <a:br>
              <a:rPr lang="ru-RU" dirty="0">
                <a:sym typeface="Symbol"/>
              </a:rPr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Сравниваемые переменные должны быть получены  в порядковой шкале, но могут быть измерены в шкале интервалов</a:t>
            </a:r>
          </a:p>
          <a:p>
            <a:endParaRPr lang="ru-RU" dirty="0"/>
          </a:p>
          <a:p>
            <a:r>
              <a:rPr lang="ru-RU" dirty="0"/>
              <a:t>Характер распределения </a:t>
            </a:r>
            <a:r>
              <a:rPr lang="ru-RU" dirty="0" err="1"/>
              <a:t>коррелируемых</a:t>
            </a:r>
            <a:r>
              <a:rPr lang="ru-RU" dirty="0"/>
              <a:t> величин не имеет значения</a:t>
            </a:r>
          </a:p>
          <a:p>
            <a:r>
              <a:rPr lang="ru-RU" dirty="0"/>
              <a:t>Число варьирующих признаков в сравниваемых переменных должно быть одинаковым.</a:t>
            </a:r>
          </a:p>
          <a:p>
            <a:endParaRPr lang="kk-KZ" dirty="0"/>
          </a:p>
          <a:p>
            <a:r>
              <a:rPr lang="kk-KZ" dirty="0"/>
              <a:t>Критическое значение </a:t>
            </a:r>
            <a:r>
              <a:rPr lang="en-US" dirty="0">
                <a:sym typeface="Symbol"/>
              </a:rPr>
              <a:t></a:t>
            </a:r>
            <a:r>
              <a:rPr lang="kk-KZ" baseline="-25000" dirty="0">
                <a:sym typeface="Symbol"/>
              </a:rPr>
              <a:t>крит </a:t>
            </a:r>
            <a:r>
              <a:rPr lang="kk-KZ" dirty="0">
                <a:sym typeface="Symbol"/>
              </a:rPr>
              <a:t>по таблице для уровня значимости</a:t>
            </a:r>
          </a:p>
          <a:p>
            <a:r>
              <a:rPr lang="kk-KZ" dirty="0">
                <a:sym typeface="Symbol"/>
              </a:rPr>
              <a:t>Если   </a:t>
            </a:r>
            <a:r>
              <a:rPr lang="en-US" dirty="0">
                <a:sym typeface="Symbol"/>
              </a:rPr>
              <a:t>&lt;</a:t>
            </a:r>
            <a:r>
              <a:rPr lang="kk-KZ" baseline="-25000" dirty="0">
                <a:sym typeface="Symbol"/>
              </a:rPr>
              <a:t>крит</a:t>
            </a:r>
            <a:r>
              <a:rPr lang="ru-RU" dirty="0">
                <a:sym typeface="Symbol"/>
              </a:rPr>
              <a:t>, то </a:t>
            </a:r>
            <a:r>
              <a:rPr lang="en-US" dirty="0">
                <a:sym typeface="Symbol"/>
              </a:rPr>
              <a:t> </a:t>
            </a:r>
            <a:r>
              <a:rPr lang="kk-KZ" dirty="0">
                <a:sym typeface="Symbol"/>
              </a:rPr>
              <a:t> - не значим</a:t>
            </a:r>
          </a:p>
          <a:p>
            <a:r>
              <a:rPr lang="kk-KZ" dirty="0">
                <a:sym typeface="Symbol"/>
              </a:rPr>
              <a:t>Если </a:t>
            </a:r>
            <a:r>
              <a:rPr lang="en-US" dirty="0">
                <a:sym typeface="Symbol"/>
              </a:rPr>
              <a:t>&gt;</a:t>
            </a:r>
            <a:r>
              <a:rPr lang="kk-KZ" baseline="-25000" dirty="0">
                <a:sym typeface="Symbol"/>
              </a:rPr>
              <a:t>крит</a:t>
            </a:r>
            <a:r>
              <a:rPr lang="kk-KZ" dirty="0">
                <a:sym typeface="Symbol"/>
              </a:rPr>
              <a:t>, то  - значим, т.е.имеется связь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6399921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ачальная">
  <a:themeElements>
    <a:clrScheme name="Начальная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Начальная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Начальная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1420</TotalTime>
  <Words>3444</Words>
  <Application>Microsoft Office PowerPoint</Application>
  <PresentationFormat>Широкоэкранный</PresentationFormat>
  <Paragraphs>1586</Paragraphs>
  <Slides>35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35</vt:i4>
      </vt:variant>
    </vt:vector>
  </HeadingPairs>
  <TitlesOfParts>
    <vt:vector size="45" baseType="lpstr">
      <vt:lpstr>Arial</vt:lpstr>
      <vt:lpstr>Bookman Old Style</vt:lpstr>
      <vt:lpstr>Calibri</vt:lpstr>
      <vt:lpstr>Cambria</vt:lpstr>
      <vt:lpstr>Gill Sans MT</vt:lpstr>
      <vt:lpstr>inherit</vt:lpstr>
      <vt:lpstr>Symbol</vt:lpstr>
      <vt:lpstr>Wingdings</vt:lpstr>
      <vt:lpstr>Wingdings 3</vt:lpstr>
      <vt:lpstr>Начальная</vt:lpstr>
      <vt:lpstr>Лекция 11.  Непараметрические методы сравнения выборок</vt:lpstr>
      <vt:lpstr>Литература</vt:lpstr>
      <vt:lpstr>Какие параметрические методы сравнения выборок Вы знаеете?</vt:lpstr>
      <vt:lpstr>Методы сравнения</vt:lpstr>
      <vt:lpstr>Методы сравнения  (Х – качественный, Y – количественный)</vt:lpstr>
      <vt:lpstr>Вопросы</vt:lpstr>
      <vt:lpstr>Коэффициент ранговой корреляции  Спирмана</vt:lpstr>
      <vt:lpstr>Коэффициент ранговой корреляции Спирмана – определяет меру связи порядковых величин</vt:lpstr>
      <vt:lpstr>При расчете нужно соблюдение условий: </vt:lpstr>
      <vt:lpstr>Критический коэффициент Спирмана/Пирсона</vt:lpstr>
      <vt:lpstr>Пример. Даны суммы баллов, присвоенные 12 учащимся при оценке неприязни к преподавателям Х и другим учащимся Y. Оценить меру связи Х, Y и ее значимость</vt:lpstr>
      <vt:lpstr>Презентация PowerPoint</vt:lpstr>
      <vt:lpstr>Задача: По данным распределения IQ-оценок и показателям теста зрительной памяти 10 учащихся оценить меру связи между переменными и ее значимость</vt:lpstr>
      <vt:lpstr>Условия применения непараметрических методов </vt:lpstr>
      <vt:lpstr>Критерий U-Манна-Уитни для независимых выборок</vt:lpstr>
      <vt:lpstr>Варианты гипотез:</vt:lpstr>
      <vt:lpstr>Пример</vt:lpstr>
      <vt:lpstr>Критерий U – общее число тех случаев, в которых значения одной группы превосходят значения другой группы, при попарном сравнении значений первой и второй группы</vt:lpstr>
      <vt:lpstr>Таблица №1. Критические значения критерий Манна-Уитни (начало)</vt:lpstr>
      <vt:lpstr>Пример</vt:lpstr>
      <vt:lpstr>Алгоритм</vt:lpstr>
      <vt:lpstr>Задача</vt:lpstr>
      <vt:lpstr>Презентация PowerPoint</vt:lpstr>
      <vt:lpstr>Критерий Т-Вилкоксона (Уилкоксона) для зависимых выборок</vt:lpstr>
      <vt:lpstr>Презентация PowerPoint</vt:lpstr>
      <vt:lpstr>Формула</vt:lpstr>
      <vt:lpstr>Шаги алгоритма</vt:lpstr>
      <vt:lpstr>Графический пример сдвигов</vt:lpstr>
      <vt:lpstr>Т-критерий Уилкоксона</vt:lpstr>
      <vt:lpstr>Пример: Получены два замера на одной выборке (до и после эксперимента). Определить при α = 0,05 успешен ли был эксперимент?</vt:lpstr>
      <vt:lpstr>Задача. Результаты двукратного выполнения проекта  студентами (табл) После выполнения первого проекта студентам были объявлены результаты(баллы из 20 максимальных). Также им было объявлено, что после выполнения второго проекта - лучшие проекты будут направлены в известные фирмы, а самих студентов примут представители этих фирм, занимающиеся набором персонала. Повлияло ли такая мотивация на качество выполнения проектов студентами</vt:lpstr>
      <vt:lpstr>Презентация PowerPoint</vt:lpstr>
      <vt:lpstr>Семинар  Непараметрические методы сравнения выборок Критерии U-Манна-Уитни, Т-Вилкоксона</vt:lpstr>
      <vt:lpstr>ПО И.Н. Дубиной</vt:lpstr>
      <vt:lpstr>Значимость – 0,05       0,01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ЛЗ. Параметрические методы сравнения выборок</dc:title>
  <dc:creator>Пользователь Windows</dc:creator>
  <cp:lastModifiedBy>Мынбаева Айгерим</cp:lastModifiedBy>
  <cp:revision>78</cp:revision>
  <cp:lastPrinted>2025-11-12T15:38:31Z</cp:lastPrinted>
  <dcterms:created xsi:type="dcterms:W3CDTF">2020-11-18T10:10:12Z</dcterms:created>
  <dcterms:modified xsi:type="dcterms:W3CDTF">2025-11-12T16:01:28Z</dcterms:modified>
</cp:coreProperties>
</file>